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68" r:id="rId2"/>
    <p:sldId id="269" r:id="rId3"/>
    <p:sldId id="257" r:id="rId4"/>
    <p:sldId id="271" r:id="rId5"/>
    <p:sldId id="275" r:id="rId6"/>
    <p:sldId id="276" r:id="rId7"/>
    <p:sldId id="277" r:id="rId8"/>
    <p:sldId id="278" r:id="rId9"/>
    <p:sldId id="279" r:id="rId10"/>
    <p:sldId id="280" r:id="rId11"/>
    <p:sldId id="281" r:id="rId12"/>
    <p:sldId id="282" r:id="rId13"/>
    <p:sldId id="283" r:id="rId14"/>
    <p:sldId id="270" r:id="rId15"/>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10A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870" y="-5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BDAF21D-CDF8-44D8-A131-C1FAD59D4E73}" type="datetimeFigureOut">
              <a:rPr lang="en-US"/>
              <a:pPr>
                <a:defRPr/>
              </a:pPr>
              <a:t>1/24/2017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E3E3B68-E562-4DDB-B99A-27C67B5C2A6E}" type="slidenum">
              <a:rPr lang="en-US"/>
              <a:pPr>
                <a:defRPr/>
              </a:pPr>
              <a:t>‹#›</a:t>
            </a:fld>
            <a:endParaRPr lang="en-US"/>
          </a:p>
        </p:txBody>
      </p:sp>
    </p:spTree>
    <p:extLst>
      <p:ext uri="{BB962C8B-B14F-4D97-AF65-F5344CB8AC3E}">
        <p14:creationId xmlns:p14="http://schemas.microsoft.com/office/powerpoint/2010/main" val="35514603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1091BC-AED2-49E0-BB19-E4DC316F6F75}"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7E0055-F0E1-40D3-AC05-301B2FC9B22B}"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70EAB6-AAA5-4D66-A639-53541F03943B}"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0FBEB7-6EB2-4831-88FA-1C2C8FED8ABE}"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510AAF-3620-4340-9B0C-6FBE49974F7F}"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EA52FD-9F5C-439F-80C7-435DDAB66B22}"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D3F335-0096-4FEF-A686-747681E46D5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39DB3F-FE3F-4F82-B08C-8AC3793F0613}"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8E8C00-A5A7-4710-AA72-248C8B68CA11}"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0980D7-4227-4584-88FC-B755EF88FED9}"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A224958-D7B4-4528-AF04-32E811CB7430}"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fld id="{1004BC4E-2288-4666-BFE5-14CE30AEA187}" type="datetimeFigureOut">
              <a:rPr lang="en-US"/>
              <a:pPr>
                <a:defRPr/>
              </a:pPr>
              <a:t>1/24/2017</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F3B7C890-7C2F-49F0-A622-8218949146A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6731EBFF-C002-4FC4-9A04-AB87D308BCB0}"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508379-502B-4BA0-8139-8CDA6F4A438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9"/>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1"/>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endParaRPr lang="en-US" dirty="0">
              <a:solidFill>
                <a:schemeClr val="accent1">
                  <a:lumMod val="60000"/>
                  <a:lumOff val="40000"/>
                </a:schemeClr>
              </a:solidFill>
              <a:latin typeface="Arial"/>
              <a:cs typeface="+mn-cs"/>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3"/>
          <p:cNvSpPr>
            <a:spLocks noGrp="1"/>
          </p:cNvSpPr>
          <p:nvPr>
            <p:ph type="dt" sz="half" idx="14"/>
          </p:nvPr>
        </p:nvSpPr>
        <p:spPr/>
        <p:txBody>
          <a:bodyPr/>
          <a:lstStyle>
            <a:lvl1pPr>
              <a:defRPr/>
            </a:lvl1pPr>
          </a:lstStyle>
          <a:p>
            <a:pPr>
              <a:defRPr/>
            </a:pPr>
            <a:fld id="{71C82CF1-3707-4561-884D-0B6F46008B9B}" type="datetimeFigureOut">
              <a:rPr lang="en-US"/>
              <a:pPr>
                <a:defRPr/>
              </a:pPr>
              <a:t>1/24/2017</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A0CCC0AB-DE0D-46D9-89DE-4A8B02E0D1B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F9E757E9-6B22-46C7-8F7A-C3772E789AD2}"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C93180-C2D0-4AD6-A04B-40E831C0977E}"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23"/>
          <p:cNvSpPr txBox="1"/>
          <p:nvPr/>
        </p:nvSpPr>
        <p:spPr>
          <a:xfrm>
            <a:off x="541338" y="79057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24"/>
          <p:cNvSpPr txBox="1"/>
          <p:nvPr/>
        </p:nvSpPr>
        <p:spPr>
          <a:xfrm>
            <a:off x="8893175" y="2886075"/>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3"/>
          <p:cNvSpPr>
            <a:spLocks noGrp="1"/>
          </p:cNvSpPr>
          <p:nvPr>
            <p:ph type="dt" sz="half" idx="14"/>
          </p:nvPr>
        </p:nvSpPr>
        <p:spPr/>
        <p:txBody>
          <a:bodyPr/>
          <a:lstStyle>
            <a:lvl1pPr>
              <a:defRPr/>
            </a:lvl1pPr>
          </a:lstStyle>
          <a:p>
            <a:pPr>
              <a:defRPr/>
            </a:pPr>
            <a:fld id="{43AF2419-D3A5-4C93-A59A-EDD94E6DAEF4}" type="datetimeFigureOut">
              <a:rPr lang="en-US"/>
              <a:pPr>
                <a:defRPr/>
              </a:pPr>
              <a:t>1/24/2017</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74193AFA-31AA-49C4-B6EC-0DE18C5E3F5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Date Placeholder 3"/>
          <p:cNvSpPr>
            <a:spLocks noGrp="1"/>
          </p:cNvSpPr>
          <p:nvPr>
            <p:ph type="dt" sz="half" idx="14"/>
          </p:nvPr>
        </p:nvSpPr>
        <p:spPr/>
        <p:txBody>
          <a:bodyPr/>
          <a:lstStyle>
            <a:lvl1pPr>
              <a:defRPr/>
            </a:lvl1pPr>
          </a:lstStyle>
          <a:p>
            <a:pPr>
              <a:defRPr/>
            </a:pPr>
            <a:fld id="{793A5903-8A82-4A3A-9D2D-AA287270DA31}" type="datetimeFigureOut">
              <a:rPr lang="en-US"/>
              <a:pPr>
                <a:defRPr/>
              </a:pPr>
              <a:t>1/24/2017</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54796B22-4092-4E98-BB56-72251EE2B038}"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CADB317-FADC-4C7F-91CA-83F76EA85D71}"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D6AC1F-8A8B-482D-8CD1-2316922A07E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50DC094D-766C-4DAC-8154-6879C91C3E7F}"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93B6F7-46B3-47FD-8610-B23CA3D862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A03A3D6-C566-4155-8C80-5C7BB48F4CEF}"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07C65D-7149-43B0-930F-E56D8474E05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A43DF05E-0103-4AC1-98EF-F44574948894}" type="datetimeFigureOut">
              <a:rPr lang="en-US"/>
              <a:pPr>
                <a:defRPr/>
              </a:pPr>
              <a:t>1/24/2017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87D287-E3FC-413B-9DC6-C604B46E300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C8A8D9C6-F8A6-47DC-B3CB-E3F5BA07D8F4}" type="datetimeFigureOut">
              <a:rPr lang="en-US"/>
              <a:pPr>
                <a:defRPr/>
              </a:pPr>
              <a:t>1/24/2017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F12F99D-304A-4E14-9046-7053B71F33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7B3F35A3-F5CE-439E-80B1-F11EA846B1C1}" type="datetimeFigureOut">
              <a:rPr lang="en-US"/>
              <a:pPr>
                <a:defRPr/>
              </a:pPr>
              <a:t>1/24/2017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D7B4C13-8896-4BE6-9D01-E5D9C15C63E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EB1080B2-FE6E-4844-8E0C-D53E4ECCD090}" type="datetimeFigureOut">
              <a:rPr lang="en-US"/>
              <a:pPr>
                <a:defRPr/>
              </a:pPr>
              <a:t>1/24/2017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55E4E91-3DF3-4962-B286-BBACBFF60EB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1EE8080-318B-4413-8FAB-A9FAACF2DB0A}" type="datetimeFigureOut">
              <a:rPr lang="en-US"/>
              <a:pPr>
                <a:defRPr/>
              </a:pPr>
              <a:t>1/24/2017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DF5214A-ED0B-4DFE-AD11-146AC5D3E8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ABEDE413-1806-4D71-BE1F-52725A8F05BA}" type="datetimeFigureOut">
              <a:rPr lang="en-US"/>
              <a:pPr>
                <a:defRPr/>
              </a:pPr>
              <a:t>1/24/2017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B820AC-CAC2-4AA4-8CD6-7718D8903E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B41F95D6-4ED3-4161-9B78-170B71DCDF69}" type="datetimeFigureOut">
              <a:rPr lang="en-US"/>
              <a:pPr>
                <a:defRPr/>
              </a:pPr>
              <a:t>1/24/2017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D760CE4-D3E6-465C-8E64-6F37BD24214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677863" y="2160588"/>
            <a:ext cx="8596312"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75F124D0-2F3D-45A8-8F4F-411B249F6182}" type="datetimeFigureOut">
              <a:rPr lang="en-US"/>
              <a:pPr>
                <a:defRPr/>
              </a:pPr>
              <a:t>1/24/2017</a:t>
            </a:fld>
            <a:endParaRPr lang="en-US"/>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lIns="91440" tIns="45720" rIns="91440" bIns="45720" rtlCol="0" anchor="ctr"/>
          <a:lstStyle>
            <a:lvl1pPr algn="r" fontAlgn="auto">
              <a:spcBef>
                <a:spcPts val="0"/>
              </a:spcBef>
              <a:spcAft>
                <a:spcPts val="0"/>
              </a:spcAft>
              <a:defRPr sz="900">
                <a:solidFill>
                  <a:schemeClr val="accent1"/>
                </a:solidFill>
                <a:latin typeface="+mn-lt"/>
                <a:cs typeface="+mn-cs"/>
              </a:defRPr>
            </a:lvl1pPr>
          </a:lstStyle>
          <a:p>
            <a:pPr>
              <a:defRPr/>
            </a:pPr>
            <a:fld id="{B940DA5D-42EF-47C3-BE86-BC2609C5196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7"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8" r:id="rId11"/>
    <p:sldLayoutId id="2147483673" r:id="rId12"/>
    <p:sldLayoutId id="2147483679" r:id="rId13"/>
    <p:sldLayoutId id="2147483674" r:id="rId14"/>
    <p:sldLayoutId id="2147483675" r:id="rId15"/>
    <p:sldLayoutId id="2147483676"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itchFamily="34" charset="0"/>
        </a:defRPr>
      </a:lvl2pPr>
      <a:lvl3pPr algn="l" defTabSz="457200" rtl="0" eaLnBrk="0" fontAlgn="base" hangingPunct="0">
        <a:spcBef>
          <a:spcPct val="0"/>
        </a:spcBef>
        <a:spcAft>
          <a:spcPct val="0"/>
        </a:spcAft>
        <a:defRPr sz="3600">
          <a:solidFill>
            <a:schemeClr val="accent1"/>
          </a:solidFill>
          <a:latin typeface="Trebuchet MS" pitchFamily="34" charset="0"/>
        </a:defRPr>
      </a:lvl3pPr>
      <a:lvl4pPr algn="l" defTabSz="457200" rtl="0" eaLnBrk="0" fontAlgn="base" hangingPunct="0">
        <a:spcBef>
          <a:spcPct val="0"/>
        </a:spcBef>
        <a:spcAft>
          <a:spcPct val="0"/>
        </a:spcAft>
        <a:defRPr sz="3600">
          <a:solidFill>
            <a:schemeClr val="accent1"/>
          </a:solidFill>
          <a:latin typeface="Trebuchet MS" pitchFamily="34" charset="0"/>
        </a:defRPr>
      </a:lvl4pPr>
      <a:lvl5pPr algn="l" defTabSz="457200" rtl="0" eaLnBrk="0" fontAlgn="base" hangingPunct="0">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gif"/></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19458" name="Picture 7" descr="Picture1"/>
          <p:cNvPicPr>
            <a:picLocks noChangeAspect="1" noChangeArrowheads="1"/>
          </p:cNvPicPr>
          <p:nvPr/>
        </p:nvPicPr>
        <p:blipFill>
          <a:blip r:embed="rId2"/>
          <a:srcRect/>
          <a:stretch>
            <a:fillRect/>
          </a:stretch>
        </p:blipFill>
        <p:spPr bwMode="auto">
          <a:xfrm flipH="1">
            <a:off x="10412413" y="-26988"/>
            <a:ext cx="1828800" cy="1292226"/>
          </a:xfrm>
          <a:prstGeom prst="rect">
            <a:avLst/>
          </a:prstGeom>
          <a:noFill/>
          <a:ln w="9525">
            <a:noFill/>
            <a:miter lim="800000"/>
            <a:headEnd/>
            <a:tailEnd/>
          </a:ln>
        </p:spPr>
      </p:pic>
      <p:pic>
        <p:nvPicPr>
          <p:cNvPr id="19459" name="Picture 8" descr="Picture1"/>
          <p:cNvPicPr>
            <a:picLocks noChangeAspect="1" noChangeArrowheads="1"/>
          </p:cNvPicPr>
          <p:nvPr/>
        </p:nvPicPr>
        <p:blipFill>
          <a:blip r:embed="rId2"/>
          <a:srcRect/>
          <a:stretch>
            <a:fillRect/>
          </a:stretch>
        </p:blipFill>
        <p:spPr bwMode="auto">
          <a:xfrm rot="16200000" flipV="1">
            <a:off x="10683082" y="5349081"/>
            <a:ext cx="1295400" cy="1722437"/>
          </a:xfrm>
          <a:prstGeom prst="rect">
            <a:avLst/>
          </a:prstGeom>
          <a:noFill/>
          <a:ln w="9525">
            <a:noFill/>
            <a:miter lim="800000"/>
            <a:headEnd/>
            <a:tailEnd/>
          </a:ln>
        </p:spPr>
      </p:pic>
      <p:sp>
        <p:nvSpPr>
          <p:cNvPr id="19460" name="Text Box 12"/>
          <p:cNvSpPr txBox="1">
            <a:spLocks noChangeArrowheads="1"/>
          </p:cNvSpPr>
          <p:nvPr/>
        </p:nvSpPr>
        <p:spPr bwMode="auto">
          <a:xfrm>
            <a:off x="1295400" y="26988"/>
            <a:ext cx="9696450" cy="892175"/>
          </a:xfrm>
          <a:prstGeom prst="rect">
            <a:avLst/>
          </a:prstGeom>
          <a:noFill/>
          <a:ln w="9525">
            <a:noFill/>
            <a:miter lim="800000"/>
            <a:headEnd/>
            <a:tailEnd/>
          </a:ln>
        </p:spPr>
        <p:txBody>
          <a:bodyPr>
            <a:spAutoFit/>
          </a:bodyPr>
          <a:lstStyle/>
          <a:p>
            <a:pPr algn="ctr"/>
            <a:r>
              <a:rPr lang="en-US" sz="2600">
                <a:latin typeface="Times New Roman" pitchFamily="18" charset="0"/>
                <a:cs typeface="Times New Roman" pitchFamily="18" charset="0"/>
              </a:rPr>
              <a:t>ỦY BAN NHÂN DÂN TỈNH QUẢNG NINH</a:t>
            </a:r>
          </a:p>
          <a:p>
            <a:pPr algn="ctr"/>
            <a:r>
              <a:rPr lang="en-US" sz="2600" b="1">
                <a:latin typeface="Times New Roman" pitchFamily="18" charset="0"/>
                <a:cs typeface="Times New Roman" pitchFamily="18" charset="0"/>
              </a:rPr>
              <a:t>SỞ GIÁO DỤC VÀ ĐÀO TẠO</a:t>
            </a:r>
          </a:p>
        </p:txBody>
      </p:sp>
      <p:sp>
        <p:nvSpPr>
          <p:cNvPr id="19461" name="Line 13"/>
          <p:cNvSpPr>
            <a:spLocks noChangeShapeType="1"/>
          </p:cNvSpPr>
          <p:nvPr/>
        </p:nvSpPr>
        <p:spPr bwMode="auto">
          <a:xfrm>
            <a:off x="4032250" y="923925"/>
            <a:ext cx="4019550" cy="0"/>
          </a:xfrm>
          <a:prstGeom prst="line">
            <a:avLst/>
          </a:prstGeom>
          <a:noFill/>
          <a:ln w="9525">
            <a:solidFill>
              <a:schemeClr val="tx1"/>
            </a:solidFill>
            <a:round/>
            <a:headEnd/>
            <a:tailEnd/>
          </a:ln>
        </p:spPr>
        <p:txBody>
          <a:bodyPr/>
          <a:lstStyle/>
          <a:p>
            <a:endParaRPr lang="en-US"/>
          </a:p>
        </p:txBody>
      </p:sp>
      <p:sp>
        <p:nvSpPr>
          <p:cNvPr id="19462" name="WordArt 18"/>
          <p:cNvSpPr>
            <a:spLocks noChangeArrowheads="1" noChangeShapeType="1" noTextEdit="1"/>
          </p:cNvSpPr>
          <p:nvPr/>
        </p:nvSpPr>
        <p:spPr bwMode="auto">
          <a:xfrm>
            <a:off x="719138" y="1530350"/>
            <a:ext cx="10683875" cy="5327650"/>
          </a:xfrm>
          <a:prstGeom prst="rect">
            <a:avLst/>
          </a:prstGeom>
        </p:spPr>
        <p:txBody>
          <a:bodyPr spcFirstLastPara="1" wrap="none" fromWordArt="1">
            <a:prstTxWarp prst="textArchUp">
              <a:avLst>
                <a:gd name="adj" fmla="val 10035893"/>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19463"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19464" name="Picture 8" descr="Picture1"/>
          <p:cNvPicPr>
            <a:picLocks noChangeAspect="1" noChangeArrowheads="1"/>
          </p:cNvPicPr>
          <p:nvPr/>
        </p:nvPicPr>
        <p:blipFill>
          <a:blip r:embed="rId2"/>
          <a:srcRect/>
          <a:stretch>
            <a:fillRect/>
          </a:stretch>
        </p:blipFill>
        <p:spPr bwMode="auto">
          <a:xfrm rot="16200000" flipV="1">
            <a:off x="10683082" y="5349081"/>
            <a:ext cx="1295400" cy="1722437"/>
          </a:xfrm>
          <a:prstGeom prst="rect">
            <a:avLst/>
          </a:prstGeom>
          <a:noFill/>
          <a:ln w="9525">
            <a:noFill/>
            <a:miter lim="800000"/>
            <a:headEnd/>
            <a:tailEnd/>
          </a:ln>
        </p:spPr>
      </p:pic>
      <p:pic>
        <p:nvPicPr>
          <p:cNvPr id="19465"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19466" name="Picture 7" descr="Picture1"/>
          <p:cNvPicPr>
            <a:picLocks noChangeAspect="1" noChangeArrowheads="1"/>
          </p:cNvPicPr>
          <p:nvPr/>
        </p:nvPicPr>
        <p:blipFill>
          <a:blip r:embed="rId2"/>
          <a:srcRect/>
          <a:stretch>
            <a:fillRect/>
          </a:stretch>
        </p:blipFill>
        <p:spPr bwMode="auto">
          <a:xfrm rot="16200000" flipH="1">
            <a:off x="188119" y="-170656"/>
            <a:ext cx="1371600" cy="1722438"/>
          </a:xfrm>
          <a:prstGeom prst="rect">
            <a:avLst/>
          </a:prstGeom>
          <a:noFill/>
          <a:ln w="9525">
            <a:noFill/>
            <a:miter lim="800000"/>
            <a:headEnd/>
            <a:tailEnd/>
          </a:ln>
        </p:spPr>
      </p:pic>
      <p:sp>
        <p:nvSpPr>
          <p:cNvPr id="17" name="WordArt 31"/>
          <p:cNvSpPr>
            <a:spLocks noChangeArrowheads="1" noChangeShapeType="1" noTextEdit="1"/>
          </p:cNvSpPr>
          <p:nvPr/>
        </p:nvSpPr>
        <p:spPr bwMode="auto">
          <a:xfrm>
            <a:off x="300038" y="1412875"/>
            <a:ext cx="11460162" cy="647700"/>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DỤC SỨC KHỎE </a:t>
            </a:r>
            <a:endParaRPr lang="en-US" sz="3200" b="1" kern="10">
              <a:ln w="3175">
                <a:solidFill>
                  <a:srgbClr val="FF0000"/>
                </a:solidFill>
                <a:round/>
                <a:headEnd/>
                <a:tailEnd/>
              </a:ln>
              <a:solidFill>
                <a:srgbClr val="FFFF00"/>
              </a:solidFill>
              <a:latin typeface="Times New Roman"/>
              <a:cs typeface="Times New Roman"/>
            </a:endParaRPr>
          </a:p>
        </p:txBody>
      </p:sp>
      <p:sp>
        <p:nvSpPr>
          <p:cNvPr id="19" name="WordArt 25"/>
          <p:cNvSpPr>
            <a:spLocks noChangeArrowheads="1" noChangeShapeType="1" noTextEdit="1"/>
          </p:cNvSpPr>
          <p:nvPr/>
        </p:nvSpPr>
        <p:spPr bwMode="auto">
          <a:xfrm>
            <a:off x="300566" y="2384883"/>
            <a:ext cx="2587777" cy="822773"/>
          </a:xfrm>
          <a:prstGeom prst="rect">
            <a:avLst/>
          </a:prstGeom>
        </p:spPr>
        <p:txBody>
          <a:bodyPr wrap="none" fromWordArt="1">
            <a:prstTxWarp prst="textPlain">
              <a:avLst>
                <a:gd name="adj" fmla="val 50000"/>
              </a:avLst>
            </a:prstTxWarp>
          </a:bodyPr>
          <a:lstStyle/>
          <a:p>
            <a:pPr>
              <a:defRPr/>
            </a:pPr>
            <a:r>
              <a:rPr lang="en-US" sz="2800" b="1" u="sng"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22:</a:t>
            </a:r>
          </a:p>
        </p:txBody>
      </p:sp>
      <p:sp>
        <p:nvSpPr>
          <p:cNvPr id="22" name="WordArt 27"/>
          <p:cNvSpPr>
            <a:spLocks noChangeArrowheads="1" noChangeShapeType="1" noTextEdit="1"/>
          </p:cNvSpPr>
          <p:nvPr/>
        </p:nvSpPr>
        <p:spPr bwMode="auto">
          <a:xfrm>
            <a:off x="944563" y="3544888"/>
            <a:ext cx="10233025" cy="1873250"/>
          </a:xfrm>
          <a:prstGeom prst="rect">
            <a:avLst/>
          </a:prstGeom>
        </p:spPr>
        <p:txBody>
          <a:bodyPr wrap="none" fromWordArt="1">
            <a:prstTxWarp prst="textPlain">
              <a:avLst>
                <a:gd name="adj" fmla="val 50000"/>
              </a:avLst>
            </a:prstTxWarp>
          </a:bodyPr>
          <a:lstStyle/>
          <a:p>
            <a:pPr algn="ctr"/>
            <a:r>
              <a:rPr lang="en-US" sz="2800" b="1" kern="10">
                <a:ln w="9525">
                  <a:noFill/>
                  <a:round/>
                  <a:headEnd/>
                  <a:tailEnd/>
                </a:ln>
                <a:solidFill>
                  <a:srgbClr val="FF0000"/>
                </a:solidFill>
                <a:latin typeface="Arial"/>
                <a:cs typeface="Arial"/>
              </a:rPr>
              <a:t>BỆNH VỀ TAI, MŨI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arn(inVertical)">
                                      <p:cBhvr>
                                        <p:cTn id="1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95313" y="609600"/>
            <a:ext cx="10728325" cy="5670550"/>
          </a:xfrm>
          <a:prstGeom prst="rect">
            <a:avLst/>
          </a:prstGeom>
          <a:noFill/>
          <a:ln w="9525">
            <a:noFill/>
            <a:miter lim="800000"/>
            <a:headEnd/>
            <a:tailEnd/>
          </a:ln>
        </p:spPr>
        <p:txBody>
          <a:bodyPr>
            <a:spAutoFit/>
          </a:bodyPr>
          <a:lstStyle/>
          <a:p>
            <a:pPr algn="just">
              <a:lnSpc>
                <a:spcPct val="115000"/>
              </a:lnSpc>
              <a:spcBef>
                <a:spcPct val="10000"/>
              </a:spcBef>
            </a:pPr>
            <a:r>
              <a:rPr lang="en-US" sz="2400" b="1">
                <a:solidFill>
                  <a:srgbClr val="FF0000"/>
                </a:solidFill>
              </a:rPr>
              <a:t>5. Phòng bệnh</a:t>
            </a:r>
            <a:endParaRPr lang="en-US" sz="2400">
              <a:solidFill>
                <a:srgbClr val="FF0000"/>
              </a:solidFill>
            </a:endParaRPr>
          </a:p>
          <a:p>
            <a:pPr algn="just">
              <a:lnSpc>
                <a:spcPct val="115000"/>
              </a:lnSpc>
              <a:spcBef>
                <a:spcPct val="10000"/>
              </a:spcBef>
            </a:pPr>
            <a:r>
              <a:rPr lang="en-US" sz="2400"/>
              <a:t>Để phòng ngừa bệnh Viêm xoang hiệu quả, chúng ta cần lưu ý một số điểm sau:</a:t>
            </a:r>
          </a:p>
          <a:p>
            <a:pPr algn="just">
              <a:lnSpc>
                <a:spcPct val="115000"/>
              </a:lnSpc>
              <a:spcBef>
                <a:spcPct val="10000"/>
              </a:spcBef>
            </a:pPr>
            <a:r>
              <a:rPr lang="en-US" sz="2400"/>
              <a:t>- Đeo khẩu trang trước khi ra đường và làm công việc gặp nhiều bụi bặm. Giữ môi trường xung quanh luôn sạch sẽ, tránh xa khói bụi, chất thải, khói thuốc lá...</a:t>
            </a:r>
          </a:p>
          <a:p>
            <a:pPr algn="just">
              <a:lnSpc>
                <a:spcPct val="115000"/>
              </a:lnSpc>
              <a:spcBef>
                <a:spcPct val="10000"/>
              </a:spcBef>
            </a:pPr>
            <a:r>
              <a:rPr lang="en-US" sz="2400"/>
              <a:t>- Tránh hít luồng không khí lạnh, khô: Không nên để mũi đối diện trực tiếp với luồng gió của máy lạnh hoặc máy quạt khi nằm ngủ, hoặc khi ngồi làm việc. Máy lạnh nên để 27-28 độ là phù hợp. Những trường hợp thay đổi đột ngột từ quá nóng sang quá lạnh hoặc ngược lại đều có thể làm tổn thương niêm mạc mũi xoang. Cần giữ ấm khi đi ngoài trời lạnh, trời mưa, đặc biệt với những ai phải làm việc quá khuya hoặc dậy quá sớm vì đây là những thời điểm dễ bị cảm và chuyển thành viêm mũi xoang.</a:t>
            </a:r>
          </a:p>
        </p:txBody>
      </p:sp>
      <p:pic>
        <p:nvPicPr>
          <p:cNvPr id="35843" name="Picture 6" descr="Picture1"/>
          <p:cNvPicPr>
            <a:picLocks noChangeAspect="1" noChangeArrowheads="1"/>
          </p:cNvPicPr>
          <p:nvPr/>
        </p:nvPicPr>
        <p:blipFill>
          <a:blip r:embed="rId3"/>
          <a:srcRect/>
          <a:stretch>
            <a:fillRect/>
          </a:stretch>
        </p:blipFill>
        <p:spPr bwMode="auto">
          <a:xfrm rot="-5400000">
            <a:off x="213519" y="5349081"/>
            <a:ext cx="1295400" cy="1722438"/>
          </a:xfrm>
          <a:prstGeom prst="rect">
            <a:avLst/>
          </a:prstGeom>
          <a:noFill/>
          <a:ln w="9525">
            <a:noFill/>
            <a:miter lim="800000"/>
            <a:headEnd/>
            <a:tailEnd/>
          </a:ln>
        </p:spPr>
      </p:pic>
      <p:pic>
        <p:nvPicPr>
          <p:cNvPr id="35844" name="Picture 7" descr="Picture1"/>
          <p:cNvPicPr>
            <a:picLocks noChangeAspect="1" noChangeArrowheads="1"/>
          </p:cNvPicPr>
          <p:nvPr/>
        </p:nvPicPr>
        <p:blipFill>
          <a:blip r:embed="rId3"/>
          <a:srcRect/>
          <a:stretch>
            <a:fillRect/>
          </a:stretch>
        </p:blipFill>
        <p:spPr bwMode="auto">
          <a:xfrm flipH="1">
            <a:off x="10320338" y="49213"/>
            <a:ext cx="1828800" cy="1292225"/>
          </a:xfrm>
          <a:prstGeom prst="rect">
            <a:avLst/>
          </a:prstGeom>
          <a:noFill/>
          <a:ln w="9525">
            <a:noFill/>
            <a:miter lim="800000"/>
            <a:headEnd/>
            <a:tailEnd/>
          </a:ln>
        </p:spPr>
      </p:pic>
      <p:pic>
        <p:nvPicPr>
          <p:cNvPr id="35845" name="Picture 8" descr="Picture1"/>
          <p:cNvPicPr>
            <a:picLocks noChangeAspect="1" noChangeArrowheads="1"/>
          </p:cNvPicPr>
          <p:nvPr/>
        </p:nvPicPr>
        <p:blipFill>
          <a:blip r:embed="rId3"/>
          <a:srcRect/>
          <a:stretch>
            <a:fillRect/>
          </a:stretch>
        </p:blipFill>
        <p:spPr bwMode="auto">
          <a:xfrm rot="16200000" flipV="1">
            <a:off x="10683082" y="5349081"/>
            <a:ext cx="1295400" cy="1722437"/>
          </a:xfrm>
          <a:prstGeom prst="rect">
            <a:avLst/>
          </a:prstGeom>
          <a:noFill/>
          <a:ln w="9525">
            <a:noFill/>
            <a:miter lim="800000"/>
            <a:headEnd/>
            <a:tailEnd/>
          </a:ln>
        </p:spPr>
      </p:pic>
      <p:pic>
        <p:nvPicPr>
          <p:cNvPr id="35846" name="Picture 7" descr="Picture1"/>
          <p:cNvPicPr>
            <a:picLocks noChangeAspect="1" noChangeArrowheads="1"/>
          </p:cNvPicPr>
          <p:nvPr/>
        </p:nvPicPr>
        <p:blipFill>
          <a:blip r:embed="rId3"/>
          <a:srcRect/>
          <a:stretch>
            <a:fillRect/>
          </a:stretch>
        </p:blipFill>
        <p:spPr bwMode="auto">
          <a:xfrm rot="16200000" flipH="1">
            <a:off x="238919" y="-148431"/>
            <a:ext cx="1371600" cy="17224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34975" y="408212"/>
            <a:ext cx="11552238" cy="6226175"/>
          </a:xfrm>
          <a:prstGeom prst="rect">
            <a:avLst/>
          </a:prstGeom>
          <a:noFill/>
          <a:ln w="9525">
            <a:noFill/>
            <a:miter lim="800000"/>
            <a:headEnd/>
            <a:tailEnd/>
          </a:ln>
        </p:spPr>
        <p:txBody>
          <a:bodyPr>
            <a:spAutoFit/>
          </a:bodyPr>
          <a:lstStyle/>
          <a:p>
            <a:pPr algn="just">
              <a:lnSpc>
                <a:spcPct val="120000"/>
              </a:lnSpc>
            </a:pPr>
            <a:r>
              <a:rPr lang="en-US" sz="2400"/>
              <a:t>- Khi tắm hoặc đi bơi, nếu bị nước vào tai hoặc mũi cần biết cách để cho nước ra ngoài, ví dụ nước vào tai thi có thể nghiêng đầu nhảy để nước ra ngoài sau đó lấy tăm bông lau khô. Nếu nước vào mũi thì không được xì cả 2 mũi liền, làm như vậy nước càng dễ vào trong, hãy lấy 1 tay bịt một bên lại và xì lần lượt từng bên một, nước sẽ bị xì ra ngoài mà không gây tổn thương cho mũi. Hiện nay một số bể bơi ở thành phố vệ sinh kém khi chúng ta di tắm phải cẩn thận tránh để nước vào xoang, dễ gây viêm xoang.</a:t>
            </a:r>
          </a:p>
          <a:p>
            <a:pPr algn="just">
              <a:lnSpc>
                <a:spcPct val="120000"/>
              </a:lnSpc>
            </a:pPr>
            <a:r>
              <a:rPr lang="en-US" sz="2400"/>
              <a:t>- Vệ sinh mũi thường xuyên với dung dịch nước biển.</a:t>
            </a:r>
          </a:p>
          <a:p>
            <a:pPr algn="just">
              <a:lnSpc>
                <a:spcPct val="120000"/>
              </a:lnSpc>
            </a:pPr>
            <a:r>
              <a:rPr lang="en-US" sz="2400"/>
              <a:t>- Tránh stress: Khi làm việc quá sức, lo lắng nhiều, hệ miễn dịch của cơ thể suy yếu rất dễ bị nhiễm trùng, trong đó mũi xoang dễ bị nhiễm nhất vì là cơ quan lọc không khí trước khi đưa vào cơ thể.</a:t>
            </a:r>
          </a:p>
          <a:p>
            <a:pPr algn="just">
              <a:lnSpc>
                <a:spcPct val="120000"/>
              </a:lnSpc>
            </a:pPr>
            <a:r>
              <a:rPr lang="en-US" sz="2400"/>
              <a:t>- Bệnh có thể lây lan, không dùng chung vật dụng với người bị viêm xoang.</a:t>
            </a:r>
          </a:p>
          <a:p>
            <a:pPr algn="just">
              <a:lnSpc>
                <a:spcPct val="120000"/>
              </a:lnSpc>
            </a:pPr>
            <a:r>
              <a:rPr lang="en-US" sz="2400"/>
              <a:t>- Khi có các triệu chứng ban đầu như hắt hơi, chảy nước mũi, tắc mũi, cần được điều trị ngay tránh trường hợp để biến thái thành bệnh viêm xoang.</a:t>
            </a:r>
          </a:p>
        </p:txBody>
      </p:sp>
      <p:sp>
        <p:nvSpPr>
          <p:cNvPr id="2" name="Rectangle 1"/>
          <p:cNvSpPr/>
          <p:nvPr/>
        </p:nvSpPr>
        <p:spPr>
          <a:xfrm>
            <a:off x="434975" y="86659"/>
            <a:ext cx="1774845" cy="410882"/>
          </a:xfrm>
          <a:prstGeom prst="rect">
            <a:avLst/>
          </a:prstGeom>
        </p:spPr>
        <p:txBody>
          <a:bodyPr wrap="none">
            <a:spAutoFit/>
          </a:bodyPr>
          <a:lstStyle/>
          <a:p>
            <a:pPr algn="just">
              <a:lnSpc>
                <a:spcPct val="115000"/>
              </a:lnSpc>
              <a:spcBef>
                <a:spcPct val="10000"/>
              </a:spcBef>
            </a:pPr>
            <a:r>
              <a:rPr lang="en-US" b="1">
                <a:solidFill>
                  <a:srgbClr val="FF0000"/>
                </a:solidFill>
              </a:rPr>
              <a:t>5. Phòng bệnh</a:t>
            </a:r>
            <a:endParaRPr lang="en-US">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47650" y="60325"/>
            <a:ext cx="8405813" cy="6492875"/>
          </a:xfrm>
          <a:prstGeom prst="rect">
            <a:avLst/>
          </a:prstGeom>
          <a:noFill/>
          <a:ln w="9525">
            <a:noFill/>
            <a:miter lim="800000"/>
            <a:headEnd/>
            <a:tailEnd/>
          </a:ln>
        </p:spPr>
        <p:txBody>
          <a:bodyPr>
            <a:spAutoFit/>
          </a:bodyPr>
          <a:lstStyle/>
          <a:p>
            <a:r>
              <a:rPr lang="en-US" sz="2000" b="1">
                <a:solidFill>
                  <a:srgbClr val="FF0000"/>
                </a:solidFill>
              </a:rPr>
              <a:t>III. Viêm mũi dị ứng</a:t>
            </a:r>
            <a:endParaRPr lang="en-US" sz="2000">
              <a:solidFill>
                <a:srgbClr val="FF0000"/>
              </a:solidFill>
            </a:endParaRPr>
          </a:p>
          <a:p>
            <a:r>
              <a:rPr lang="en-US" sz="2000" b="1">
                <a:solidFill>
                  <a:srgbClr val="FF0000"/>
                </a:solidFill>
              </a:rPr>
              <a:t>1. Đại cương</a:t>
            </a:r>
            <a:endParaRPr lang="en-US" sz="2000">
              <a:solidFill>
                <a:srgbClr val="FF0000"/>
              </a:solidFill>
            </a:endParaRPr>
          </a:p>
          <a:p>
            <a:r>
              <a:rPr lang="en-US" sz="2000"/>
              <a:t>Bệnh viêm mũi dị ứng là một bệnh khá phổ biến ở trên thế giới cũng nh­ư ở Việt Nam. Theo những thông báo về dịch tế học tỉ lệ mắc các bệnh dị ứng đ­ường hô hấp chiếm từ 10-15% dân số Thế giới. Việt Nam viêm mũi dị ứng chiếm khoảng 32 % trong các bệnh lý về tai mũi họng.</a:t>
            </a:r>
          </a:p>
          <a:p>
            <a:r>
              <a:rPr lang="en-US" sz="2000" b="1">
                <a:solidFill>
                  <a:srgbClr val="FF0000"/>
                </a:solidFill>
              </a:rPr>
              <a:t>2. Nguyên nhân </a:t>
            </a:r>
            <a:endParaRPr lang="en-US" sz="2000">
              <a:solidFill>
                <a:srgbClr val="FF0000"/>
              </a:solidFill>
            </a:endParaRPr>
          </a:p>
          <a:p>
            <a:r>
              <a:rPr lang="en-US" sz="2000"/>
              <a:t>Viêm mũi dị ứng là một bệnh miễn dịch. Do các dị nguyên ngoại lai gây ra và con đường xâm nhập chủ yếu là niêm mạc mũi</a:t>
            </a:r>
          </a:p>
          <a:p>
            <a:r>
              <a:rPr lang="en-US" sz="2000"/>
              <a:t>*Nguyên nhân</a:t>
            </a:r>
          </a:p>
          <a:p>
            <a:r>
              <a:rPr lang="en-US" sz="2000"/>
              <a:t>- Do tiếp xúc với dị nguyên.</a:t>
            </a:r>
          </a:p>
          <a:p>
            <a:r>
              <a:rPr lang="en-US" sz="2000"/>
              <a:t>+ Dị nguyên đ­ường thở bụi nhà, lông súc vật, phấn hoa…</a:t>
            </a:r>
          </a:p>
          <a:p>
            <a:r>
              <a:rPr lang="en-US" sz="2000"/>
              <a:t>+ Dị ứng nguyên thực phẩm: trứng, sữa, các loại hải sản (tôm, cua, sứa….).</a:t>
            </a:r>
          </a:p>
          <a:p>
            <a:r>
              <a:rPr lang="en-US" sz="2000"/>
              <a:t>+ Dị nguyên là các loại thuốc: kháng sinh các loại.</a:t>
            </a:r>
          </a:p>
          <a:p>
            <a:r>
              <a:rPr lang="en-US" sz="2000"/>
              <a:t>- Cơ địa dị ứng (Atopic).</a:t>
            </a:r>
          </a:p>
          <a:p>
            <a:r>
              <a:rPr lang="en-US" sz="2000"/>
              <a:t>- Gặp những bệnh dị ứng nh­ư viêm mũi dị ứng, hen phế quản và chàm sơ sinh có đặc tính gia đình và sự di truyền.</a:t>
            </a:r>
          </a:p>
          <a:p>
            <a:r>
              <a:rPr lang="en-US" sz="2000"/>
              <a:t>- Sự quá mẫn: của từng cơ thể cũng có vai trò cơ bản, trước cùng một dị nguyên có xảy ra hiện tượng dị ứng hay không và phản ứng mạnh hay nhẹ.</a:t>
            </a:r>
          </a:p>
        </p:txBody>
      </p:sp>
      <p:pic>
        <p:nvPicPr>
          <p:cNvPr id="39938" name="Picture 2"/>
          <p:cNvPicPr>
            <a:picLocks noChangeAspect="1" noChangeArrowheads="1"/>
          </p:cNvPicPr>
          <p:nvPr/>
        </p:nvPicPr>
        <p:blipFill>
          <a:blip r:embed="rId3"/>
          <a:srcRect/>
          <a:stretch>
            <a:fillRect/>
          </a:stretch>
        </p:blipFill>
        <p:spPr bwMode="auto">
          <a:xfrm>
            <a:off x="8734425" y="422275"/>
            <a:ext cx="3457575" cy="2755900"/>
          </a:xfrm>
          <a:prstGeom prst="rect">
            <a:avLst/>
          </a:prstGeom>
          <a:noFill/>
          <a:ln w="9525">
            <a:noFill/>
            <a:miter lim="800000"/>
            <a:headEnd/>
            <a:tailEnd/>
          </a:ln>
        </p:spPr>
      </p:pic>
      <p:pic>
        <p:nvPicPr>
          <p:cNvPr id="39939" name="Picture 3"/>
          <p:cNvPicPr>
            <a:picLocks noChangeAspect="1" noChangeArrowheads="1"/>
          </p:cNvPicPr>
          <p:nvPr/>
        </p:nvPicPr>
        <p:blipFill>
          <a:blip r:embed="rId4"/>
          <a:srcRect/>
          <a:stretch>
            <a:fillRect/>
          </a:stretch>
        </p:blipFill>
        <p:spPr bwMode="auto">
          <a:xfrm>
            <a:off x="8689975" y="3590925"/>
            <a:ext cx="3502025" cy="27447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Effect transition="in" filter="fade">
                                      <p:cBhvr>
                                        <p:cTn id="7" dur="1000"/>
                                        <p:tgtEl>
                                          <p:spTgt spid="39937">
                                            <p:txEl>
                                              <p:pRg st="0" end="0"/>
                                            </p:txEl>
                                          </p:spTgt>
                                        </p:tgtEl>
                                      </p:cBhvr>
                                    </p:animEffect>
                                    <p:anim calcmode="lin" valueType="num">
                                      <p:cBhvr>
                                        <p:cTn id="8" dur="1000" fill="hold"/>
                                        <p:tgtEl>
                                          <p:spTgt spid="3993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993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9937">
                                            <p:txEl>
                                              <p:pRg st="1" end="1"/>
                                            </p:txEl>
                                          </p:spTgt>
                                        </p:tgtEl>
                                        <p:attrNameLst>
                                          <p:attrName>style.visibility</p:attrName>
                                        </p:attrNameLst>
                                      </p:cBhvr>
                                      <p:to>
                                        <p:strVal val="visible"/>
                                      </p:to>
                                    </p:set>
                                    <p:animEffect transition="in" filter="fade">
                                      <p:cBhvr>
                                        <p:cTn id="12" dur="1000"/>
                                        <p:tgtEl>
                                          <p:spTgt spid="39937">
                                            <p:txEl>
                                              <p:pRg st="1" end="1"/>
                                            </p:txEl>
                                          </p:spTgt>
                                        </p:tgtEl>
                                      </p:cBhvr>
                                    </p:animEffect>
                                    <p:anim calcmode="lin" valueType="num">
                                      <p:cBhvr>
                                        <p:cTn id="13" dur="1000" fill="hold"/>
                                        <p:tgtEl>
                                          <p:spTgt spid="3993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9937">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9937">
                                            <p:txEl>
                                              <p:pRg st="2" end="2"/>
                                            </p:txEl>
                                          </p:spTgt>
                                        </p:tgtEl>
                                        <p:attrNameLst>
                                          <p:attrName>style.visibility</p:attrName>
                                        </p:attrNameLst>
                                      </p:cBhvr>
                                      <p:to>
                                        <p:strVal val="visible"/>
                                      </p:to>
                                    </p:set>
                                    <p:animEffect transition="in" filter="fade">
                                      <p:cBhvr>
                                        <p:cTn id="17" dur="1000"/>
                                        <p:tgtEl>
                                          <p:spTgt spid="39937">
                                            <p:txEl>
                                              <p:pRg st="2" end="2"/>
                                            </p:txEl>
                                          </p:spTgt>
                                        </p:tgtEl>
                                      </p:cBhvr>
                                    </p:animEffect>
                                    <p:anim calcmode="lin" valueType="num">
                                      <p:cBhvr>
                                        <p:cTn id="18" dur="1000" fill="hold"/>
                                        <p:tgtEl>
                                          <p:spTgt spid="39937">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993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9937">
                                            <p:txEl>
                                              <p:pRg st="3" end="3"/>
                                            </p:txEl>
                                          </p:spTgt>
                                        </p:tgtEl>
                                        <p:attrNameLst>
                                          <p:attrName>style.visibility</p:attrName>
                                        </p:attrNameLst>
                                      </p:cBhvr>
                                      <p:to>
                                        <p:strVal val="visible"/>
                                      </p:to>
                                    </p:set>
                                    <p:animEffect transition="in" filter="fade">
                                      <p:cBhvr>
                                        <p:cTn id="24" dur="1000"/>
                                        <p:tgtEl>
                                          <p:spTgt spid="39937">
                                            <p:txEl>
                                              <p:pRg st="3" end="3"/>
                                            </p:txEl>
                                          </p:spTgt>
                                        </p:tgtEl>
                                      </p:cBhvr>
                                    </p:animEffect>
                                    <p:anim calcmode="lin" valueType="num">
                                      <p:cBhvr>
                                        <p:cTn id="25" dur="1000" fill="hold"/>
                                        <p:tgtEl>
                                          <p:spTgt spid="39937">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9937">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9937">
                                            <p:txEl>
                                              <p:pRg st="4" end="4"/>
                                            </p:txEl>
                                          </p:spTgt>
                                        </p:tgtEl>
                                        <p:attrNameLst>
                                          <p:attrName>style.visibility</p:attrName>
                                        </p:attrNameLst>
                                      </p:cBhvr>
                                      <p:to>
                                        <p:strVal val="visible"/>
                                      </p:to>
                                    </p:set>
                                    <p:animEffect transition="in" filter="fade">
                                      <p:cBhvr>
                                        <p:cTn id="29" dur="1000"/>
                                        <p:tgtEl>
                                          <p:spTgt spid="39937">
                                            <p:txEl>
                                              <p:pRg st="4" end="4"/>
                                            </p:txEl>
                                          </p:spTgt>
                                        </p:tgtEl>
                                      </p:cBhvr>
                                    </p:animEffect>
                                    <p:anim calcmode="lin" valueType="num">
                                      <p:cBhvr>
                                        <p:cTn id="30" dur="1000" fill="hold"/>
                                        <p:tgtEl>
                                          <p:spTgt spid="3993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9937">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9937">
                                            <p:txEl>
                                              <p:pRg st="5" end="5"/>
                                            </p:txEl>
                                          </p:spTgt>
                                        </p:tgtEl>
                                        <p:attrNameLst>
                                          <p:attrName>style.visibility</p:attrName>
                                        </p:attrNameLst>
                                      </p:cBhvr>
                                      <p:to>
                                        <p:strVal val="visible"/>
                                      </p:to>
                                    </p:set>
                                    <p:animEffect transition="in" filter="fade">
                                      <p:cBhvr>
                                        <p:cTn id="34" dur="1000"/>
                                        <p:tgtEl>
                                          <p:spTgt spid="39937">
                                            <p:txEl>
                                              <p:pRg st="5" end="5"/>
                                            </p:txEl>
                                          </p:spTgt>
                                        </p:tgtEl>
                                      </p:cBhvr>
                                    </p:animEffect>
                                    <p:anim calcmode="lin" valueType="num">
                                      <p:cBhvr>
                                        <p:cTn id="35" dur="1000" fill="hold"/>
                                        <p:tgtEl>
                                          <p:spTgt spid="39937">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9937">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9937">
                                            <p:txEl>
                                              <p:pRg st="6" end="6"/>
                                            </p:txEl>
                                          </p:spTgt>
                                        </p:tgtEl>
                                        <p:attrNameLst>
                                          <p:attrName>style.visibility</p:attrName>
                                        </p:attrNameLst>
                                      </p:cBhvr>
                                      <p:to>
                                        <p:strVal val="visible"/>
                                      </p:to>
                                    </p:set>
                                    <p:animEffect transition="in" filter="fade">
                                      <p:cBhvr>
                                        <p:cTn id="39" dur="1000"/>
                                        <p:tgtEl>
                                          <p:spTgt spid="39937">
                                            <p:txEl>
                                              <p:pRg st="6" end="6"/>
                                            </p:txEl>
                                          </p:spTgt>
                                        </p:tgtEl>
                                      </p:cBhvr>
                                    </p:animEffect>
                                    <p:anim calcmode="lin" valueType="num">
                                      <p:cBhvr>
                                        <p:cTn id="40" dur="1000" fill="hold"/>
                                        <p:tgtEl>
                                          <p:spTgt spid="39937">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9937">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9937">
                                            <p:txEl>
                                              <p:pRg st="7" end="7"/>
                                            </p:txEl>
                                          </p:spTgt>
                                        </p:tgtEl>
                                        <p:attrNameLst>
                                          <p:attrName>style.visibility</p:attrName>
                                        </p:attrNameLst>
                                      </p:cBhvr>
                                      <p:to>
                                        <p:strVal val="visible"/>
                                      </p:to>
                                    </p:set>
                                    <p:animEffect transition="in" filter="fade">
                                      <p:cBhvr>
                                        <p:cTn id="44" dur="1000"/>
                                        <p:tgtEl>
                                          <p:spTgt spid="39937">
                                            <p:txEl>
                                              <p:pRg st="7" end="7"/>
                                            </p:txEl>
                                          </p:spTgt>
                                        </p:tgtEl>
                                      </p:cBhvr>
                                    </p:animEffect>
                                    <p:anim calcmode="lin" valueType="num">
                                      <p:cBhvr>
                                        <p:cTn id="45" dur="1000" fill="hold"/>
                                        <p:tgtEl>
                                          <p:spTgt spid="39937">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9937">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9937">
                                            <p:txEl>
                                              <p:pRg st="8" end="8"/>
                                            </p:txEl>
                                          </p:spTgt>
                                        </p:tgtEl>
                                        <p:attrNameLst>
                                          <p:attrName>style.visibility</p:attrName>
                                        </p:attrNameLst>
                                      </p:cBhvr>
                                      <p:to>
                                        <p:strVal val="visible"/>
                                      </p:to>
                                    </p:set>
                                    <p:animEffect transition="in" filter="fade">
                                      <p:cBhvr>
                                        <p:cTn id="49" dur="1000"/>
                                        <p:tgtEl>
                                          <p:spTgt spid="39937">
                                            <p:txEl>
                                              <p:pRg st="8" end="8"/>
                                            </p:txEl>
                                          </p:spTgt>
                                        </p:tgtEl>
                                      </p:cBhvr>
                                    </p:animEffect>
                                    <p:anim calcmode="lin" valueType="num">
                                      <p:cBhvr>
                                        <p:cTn id="50" dur="1000" fill="hold"/>
                                        <p:tgtEl>
                                          <p:spTgt spid="39937">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993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9937">
                                            <p:txEl>
                                              <p:pRg st="9" end="9"/>
                                            </p:txEl>
                                          </p:spTgt>
                                        </p:tgtEl>
                                        <p:attrNameLst>
                                          <p:attrName>style.visibility</p:attrName>
                                        </p:attrNameLst>
                                      </p:cBhvr>
                                      <p:to>
                                        <p:strVal val="visible"/>
                                      </p:to>
                                    </p:set>
                                    <p:animEffect transition="in" filter="fade">
                                      <p:cBhvr>
                                        <p:cTn id="56" dur="1000"/>
                                        <p:tgtEl>
                                          <p:spTgt spid="39937">
                                            <p:txEl>
                                              <p:pRg st="9" end="9"/>
                                            </p:txEl>
                                          </p:spTgt>
                                        </p:tgtEl>
                                      </p:cBhvr>
                                    </p:animEffect>
                                    <p:anim calcmode="lin" valueType="num">
                                      <p:cBhvr>
                                        <p:cTn id="57" dur="1000" fill="hold"/>
                                        <p:tgtEl>
                                          <p:spTgt spid="39937">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9937">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9937">
                                            <p:txEl>
                                              <p:pRg st="10" end="10"/>
                                            </p:txEl>
                                          </p:spTgt>
                                        </p:tgtEl>
                                        <p:attrNameLst>
                                          <p:attrName>style.visibility</p:attrName>
                                        </p:attrNameLst>
                                      </p:cBhvr>
                                      <p:to>
                                        <p:strVal val="visible"/>
                                      </p:to>
                                    </p:set>
                                    <p:animEffect transition="in" filter="fade">
                                      <p:cBhvr>
                                        <p:cTn id="61" dur="1000"/>
                                        <p:tgtEl>
                                          <p:spTgt spid="39937">
                                            <p:txEl>
                                              <p:pRg st="10" end="10"/>
                                            </p:txEl>
                                          </p:spTgt>
                                        </p:tgtEl>
                                      </p:cBhvr>
                                    </p:animEffect>
                                    <p:anim calcmode="lin" valueType="num">
                                      <p:cBhvr>
                                        <p:cTn id="62" dur="1000" fill="hold"/>
                                        <p:tgtEl>
                                          <p:spTgt spid="39937">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39937">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9937">
                                            <p:txEl>
                                              <p:pRg st="11" end="11"/>
                                            </p:txEl>
                                          </p:spTgt>
                                        </p:tgtEl>
                                        <p:attrNameLst>
                                          <p:attrName>style.visibility</p:attrName>
                                        </p:attrNameLst>
                                      </p:cBhvr>
                                      <p:to>
                                        <p:strVal val="visible"/>
                                      </p:to>
                                    </p:set>
                                    <p:animEffect transition="in" filter="fade">
                                      <p:cBhvr>
                                        <p:cTn id="66" dur="1000"/>
                                        <p:tgtEl>
                                          <p:spTgt spid="39937">
                                            <p:txEl>
                                              <p:pRg st="11" end="11"/>
                                            </p:txEl>
                                          </p:spTgt>
                                        </p:tgtEl>
                                      </p:cBhvr>
                                    </p:animEffect>
                                    <p:anim calcmode="lin" valueType="num">
                                      <p:cBhvr>
                                        <p:cTn id="67" dur="1000" fill="hold"/>
                                        <p:tgtEl>
                                          <p:spTgt spid="39937">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39937">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9937">
                                            <p:txEl>
                                              <p:pRg st="12" end="12"/>
                                            </p:txEl>
                                          </p:spTgt>
                                        </p:tgtEl>
                                        <p:attrNameLst>
                                          <p:attrName>style.visibility</p:attrName>
                                        </p:attrNameLst>
                                      </p:cBhvr>
                                      <p:to>
                                        <p:strVal val="visible"/>
                                      </p:to>
                                    </p:set>
                                    <p:animEffect transition="in" filter="fade">
                                      <p:cBhvr>
                                        <p:cTn id="71" dur="1000"/>
                                        <p:tgtEl>
                                          <p:spTgt spid="39937">
                                            <p:txEl>
                                              <p:pRg st="12" end="12"/>
                                            </p:txEl>
                                          </p:spTgt>
                                        </p:tgtEl>
                                      </p:cBhvr>
                                    </p:animEffect>
                                    <p:anim calcmode="lin" valueType="num">
                                      <p:cBhvr>
                                        <p:cTn id="72" dur="1000" fill="hold"/>
                                        <p:tgtEl>
                                          <p:spTgt spid="39937">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39937">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ChangeArrowheads="1"/>
          </p:cNvSpPr>
          <p:nvPr/>
        </p:nvSpPr>
        <p:spPr bwMode="auto">
          <a:xfrm>
            <a:off x="260350" y="349250"/>
            <a:ext cx="11742738" cy="6121400"/>
          </a:xfrm>
          <a:prstGeom prst="rect">
            <a:avLst/>
          </a:prstGeom>
          <a:noFill/>
          <a:ln w="9525">
            <a:noFill/>
            <a:miter lim="800000"/>
            <a:headEnd/>
            <a:tailEnd/>
          </a:ln>
        </p:spPr>
        <p:txBody>
          <a:bodyPr>
            <a:spAutoFit/>
          </a:bodyPr>
          <a:lstStyle/>
          <a:p>
            <a:pPr>
              <a:lnSpc>
                <a:spcPct val="110000"/>
              </a:lnSpc>
            </a:pPr>
            <a:r>
              <a:rPr lang="en-US" sz="2000" b="1">
                <a:solidFill>
                  <a:srgbClr val="FF0000"/>
                </a:solidFill>
              </a:rPr>
              <a:t>3.Triệu chứng</a:t>
            </a:r>
            <a:endParaRPr lang="en-US" sz="2000">
              <a:solidFill>
                <a:srgbClr val="FF0000"/>
              </a:solidFill>
            </a:endParaRPr>
          </a:p>
          <a:p>
            <a:pPr>
              <a:lnSpc>
                <a:spcPct val="110000"/>
              </a:lnSpc>
            </a:pPr>
            <a:r>
              <a:rPr lang="en-US" sz="2000"/>
              <a:t>- Các triệu chứng cơ năng: hắt hơi thành tràng kéo dài, chảy nư­ớc mũi trong, ngạt mũi xảy ra khi nào (điều kiện xuất hiện rải rác hay liên tục). Trong tam  chứng trên thì triệu chứng nào gây cho bệnh nhân khó chịu nhất (là triệu chứng chính).</a:t>
            </a:r>
          </a:p>
          <a:p>
            <a:pPr>
              <a:lnSpc>
                <a:spcPct val="110000"/>
              </a:lnSpc>
            </a:pPr>
            <a:r>
              <a:rPr lang="en-US" sz="2000" b="1">
                <a:solidFill>
                  <a:srgbClr val="FF0000"/>
                </a:solidFill>
              </a:rPr>
              <a:t>4. Điều trị</a:t>
            </a:r>
            <a:endParaRPr lang="en-US" sz="2000">
              <a:solidFill>
                <a:srgbClr val="FF0000"/>
              </a:solidFill>
            </a:endParaRPr>
          </a:p>
          <a:p>
            <a:pPr>
              <a:lnSpc>
                <a:spcPct val="110000"/>
              </a:lnSpc>
            </a:pPr>
            <a:r>
              <a:rPr lang="en-US" sz="2000"/>
              <a:t>- Tránh tiếp xúc với dị nguyên gây viêm mũi dị ứng</a:t>
            </a:r>
          </a:p>
          <a:p>
            <a:pPr>
              <a:lnSpc>
                <a:spcPct val="110000"/>
              </a:lnSpc>
            </a:pPr>
            <a:r>
              <a:rPr lang="en-US" sz="2000"/>
              <a:t>- Vệ sinh mũi bằng nước muối sinh lý 0.9 %</a:t>
            </a:r>
          </a:p>
          <a:p>
            <a:pPr>
              <a:lnSpc>
                <a:spcPct val="110000"/>
              </a:lnSpc>
            </a:pPr>
            <a:r>
              <a:rPr lang="en-US" sz="2000"/>
              <a:t>- Khám khi không thấy triệu chứng đỡ. Không tự ý mua thuốc về uống.</a:t>
            </a:r>
          </a:p>
          <a:p>
            <a:pPr>
              <a:lnSpc>
                <a:spcPct val="110000"/>
              </a:lnSpc>
            </a:pPr>
            <a:r>
              <a:rPr lang="en-US" sz="2000" b="1">
                <a:solidFill>
                  <a:srgbClr val="FF0000"/>
                </a:solidFill>
              </a:rPr>
              <a:t>5. Phòng bệnh</a:t>
            </a:r>
            <a:endParaRPr lang="en-US" sz="2000">
              <a:solidFill>
                <a:srgbClr val="FF0000"/>
              </a:solidFill>
            </a:endParaRPr>
          </a:p>
          <a:p>
            <a:pPr>
              <a:lnSpc>
                <a:spcPct val="110000"/>
              </a:lnSpc>
            </a:pPr>
            <a:r>
              <a:rPr lang="en-US" sz="2000"/>
              <a:t>- Kiểm soát môi trường – tránh tác nhân gây dị ứng: Đeo khẩu trang, rửa mũi bằng nước muối sinh lý, tắm gội sạch sẽ (để loại hết bụi trên tóc, trên da) sau khi ra ngoài trời. Thường xuyên làm vệ sinh nhà cửa, giặt chăn màn, bao gối, màn cửa và phơi dưới ánh sáng mặt trời. Không nên dùng thảm và nệm ghế bằng vải. Không nuôi chó mèo hoặc những vật có lông khác trong nhà. Nếu trẻ bị dị ứng nhiều, hạn chế cho chơi thú nhồi bông.</a:t>
            </a:r>
          </a:p>
          <a:p>
            <a:pPr>
              <a:lnSpc>
                <a:spcPct val="110000"/>
              </a:lnSpc>
            </a:pPr>
            <a:r>
              <a:rPr lang="en-US" sz="2000"/>
              <a:t>- Vệ sinh răng miệng hàng ngày, đánh răng sau khi ăn, trước và sau khi ngủ dậy. Ngoài ra, bệnh nhân cần hạn chế tối đa sự tiếp xúc với khói thuốc, khói xe, nước hoa, hương liệu hay những chất nặng mùi khác. Đối với dị ứng nghề nghiệp, nếu không thể đổi nghề, nên dùng khẩu trang, mặt nạ hoặc sử dụng các vật liệu thay thế.</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fade">
                                      <p:cBhvr>
                                        <p:cTn id="7" dur="1000"/>
                                        <p:tgtEl>
                                          <p:spTgt spid="41986">
                                            <p:txEl>
                                              <p:pRg st="0" end="0"/>
                                            </p:txEl>
                                          </p:spTgt>
                                        </p:tgtEl>
                                      </p:cBhvr>
                                    </p:animEffect>
                                    <p:anim calcmode="lin" valueType="num">
                                      <p:cBhvr>
                                        <p:cTn id="8" dur="1000" fill="hold"/>
                                        <p:tgtEl>
                                          <p:spTgt spid="4198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98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1986">
                                            <p:txEl>
                                              <p:pRg st="1" end="1"/>
                                            </p:txEl>
                                          </p:spTgt>
                                        </p:tgtEl>
                                        <p:attrNameLst>
                                          <p:attrName>style.visibility</p:attrName>
                                        </p:attrNameLst>
                                      </p:cBhvr>
                                      <p:to>
                                        <p:strVal val="visible"/>
                                      </p:to>
                                    </p:set>
                                    <p:animEffect transition="in" filter="fade">
                                      <p:cBhvr>
                                        <p:cTn id="12" dur="1000"/>
                                        <p:tgtEl>
                                          <p:spTgt spid="41986">
                                            <p:txEl>
                                              <p:pRg st="1" end="1"/>
                                            </p:txEl>
                                          </p:spTgt>
                                        </p:tgtEl>
                                      </p:cBhvr>
                                    </p:animEffect>
                                    <p:anim calcmode="lin" valueType="num">
                                      <p:cBhvr>
                                        <p:cTn id="13" dur="1000" fill="hold"/>
                                        <p:tgtEl>
                                          <p:spTgt spid="4198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198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1986">
                                            <p:txEl>
                                              <p:pRg st="2" end="2"/>
                                            </p:txEl>
                                          </p:spTgt>
                                        </p:tgtEl>
                                        <p:attrNameLst>
                                          <p:attrName>style.visibility</p:attrName>
                                        </p:attrNameLst>
                                      </p:cBhvr>
                                      <p:to>
                                        <p:strVal val="visible"/>
                                      </p:to>
                                    </p:set>
                                    <p:animEffect transition="in" filter="fade">
                                      <p:cBhvr>
                                        <p:cTn id="19" dur="1000"/>
                                        <p:tgtEl>
                                          <p:spTgt spid="41986">
                                            <p:txEl>
                                              <p:pRg st="2" end="2"/>
                                            </p:txEl>
                                          </p:spTgt>
                                        </p:tgtEl>
                                      </p:cBhvr>
                                    </p:animEffect>
                                    <p:anim calcmode="lin" valueType="num">
                                      <p:cBhvr>
                                        <p:cTn id="20" dur="1000" fill="hold"/>
                                        <p:tgtEl>
                                          <p:spTgt spid="41986">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1986">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1986">
                                            <p:txEl>
                                              <p:pRg st="3" end="3"/>
                                            </p:txEl>
                                          </p:spTgt>
                                        </p:tgtEl>
                                        <p:attrNameLst>
                                          <p:attrName>style.visibility</p:attrName>
                                        </p:attrNameLst>
                                      </p:cBhvr>
                                      <p:to>
                                        <p:strVal val="visible"/>
                                      </p:to>
                                    </p:set>
                                    <p:animEffect transition="in" filter="fade">
                                      <p:cBhvr>
                                        <p:cTn id="24" dur="1000"/>
                                        <p:tgtEl>
                                          <p:spTgt spid="41986">
                                            <p:txEl>
                                              <p:pRg st="3" end="3"/>
                                            </p:txEl>
                                          </p:spTgt>
                                        </p:tgtEl>
                                      </p:cBhvr>
                                    </p:animEffect>
                                    <p:anim calcmode="lin" valueType="num">
                                      <p:cBhvr>
                                        <p:cTn id="25" dur="1000" fill="hold"/>
                                        <p:tgtEl>
                                          <p:spTgt spid="41986">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1986">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1986">
                                            <p:txEl>
                                              <p:pRg st="4" end="4"/>
                                            </p:txEl>
                                          </p:spTgt>
                                        </p:tgtEl>
                                        <p:attrNameLst>
                                          <p:attrName>style.visibility</p:attrName>
                                        </p:attrNameLst>
                                      </p:cBhvr>
                                      <p:to>
                                        <p:strVal val="visible"/>
                                      </p:to>
                                    </p:set>
                                    <p:animEffect transition="in" filter="fade">
                                      <p:cBhvr>
                                        <p:cTn id="29" dur="1000"/>
                                        <p:tgtEl>
                                          <p:spTgt spid="41986">
                                            <p:txEl>
                                              <p:pRg st="4" end="4"/>
                                            </p:txEl>
                                          </p:spTgt>
                                        </p:tgtEl>
                                      </p:cBhvr>
                                    </p:animEffect>
                                    <p:anim calcmode="lin" valueType="num">
                                      <p:cBhvr>
                                        <p:cTn id="30" dur="1000" fill="hold"/>
                                        <p:tgtEl>
                                          <p:spTgt spid="41986">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1986">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1986">
                                            <p:txEl>
                                              <p:pRg st="5" end="5"/>
                                            </p:txEl>
                                          </p:spTgt>
                                        </p:tgtEl>
                                        <p:attrNameLst>
                                          <p:attrName>style.visibility</p:attrName>
                                        </p:attrNameLst>
                                      </p:cBhvr>
                                      <p:to>
                                        <p:strVal val="visible"/>
                                      </p:to>
                                    </p:set>
                                    <p:animEffect transition="in" filter="fade">
                                      <p:cBhvr>
                                        <p:cTn id="34" dur="1000"/>
                                        <p:tgtEl>
                                          <p:spTgt spid="41986">
                                            <p:txEl>
                                              <p:pRg st="5" end="5"/>
                                            </p:txEl>
                                          </p:spTgt>
                                        </p:tgtEl>
                                      </p:cBhvr>
                                    </p:animEffect>
                                    <p:anim calcmode="lin" valueType="num">
                                      <p:cBhvr>
                                        <p:cTn id="35" dur="1000" fill="hold"/>
                                        <p:tgtEl>
                                          <p:spTgt spid="41986">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198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41986">
                                            <p:txEl>
                                              <p:pRg st="6" end="6"/>
                                            </p:txEl>
                                          </p:spTgt>
                                        </p:tgtEl>
                                        <p:attrNameLst>
                                          <p:attrName>style.visibility</p:attrName>
                                        </p:attrNameLst>
                                      </p:cBhvr>
                                      <p:to>
                                        <p:strVal val="visible"/>
                                      </p:to>
                                    </p:set>
                                    <p:animEffect transition="in" filter="fade">
                                      <p:cBhvr>
                                        <p:cTn id="41" dur="1000"/>
                                        <p:tgtEl>
                                          <p:spTgt spid="41986">
                                            <p:txEl>
                                              <p:pRg st="6" end="6"/>
                                            </p:txEl>
                                          </p:spTgt>
                                        </p:tgtEl>
                                      </p:cBhvr>
                                    </p:animEffect>
                                    <p:anim calcmode="lin" valueType="num">
                                      <p:cBhvr>
                                        <p:cTn id="42" dur="1000" fill="hold"/>
                                        <p:tgtEl>
                                          <p:spTgt spid="41986">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1986">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41986">
                                            <p:txEl>
                                              <p:pRg st="7" end="7"/>
                                            </p:txEl>
                                          </p:spTgt>
                                        </p:tgtEl>
                                        <p:attrNameLst>
                                          <p:attrName>style.visibility</p:attrName>
                                        </p:attrNameLst>
                                      </p:cBhvr>
                                      <p:to>
                                        <p:strVal val="visible"/>
                                      </p:to>
                                    </p:set>
                                    <p:animEffect transition="in" filter="fade">
                                      <p:cBhvr>
                                        <p:cTn id="46" dur="1000"/>
                                        <p:tgtEl>
                                          <p:spTgt spid="41986">
                                            <p:txEl>
                                              <p:pRg st="7" end="7"/>
                                            </p:txEl>
                                          </p:spTgt>
                                        </p:tgtEl>
                                      </p:cBhvr>
                                    </p:animEffect>
                                    <p:anim calcmode="lin" valueType="num">
                                      <p:cBhvr>
                                        <p:cTn id="47" dur="1000" fill="hold"/>
                                        <p:tgtEl>
                                          <p:spTgt spid="41986">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198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41986">
                                            <p:txEl>
                                              <p:pRg st="8" end="8"/>
                                            </p:txEl>
                                          </p:spTgt>
                                        </p:tgtEl>
                                        <p:attrNameLst>
                                          <p:attrName>style.visibility</p:attrName>
                                        </p:attrNameLst>
                                      </p:cBhvr>
                                      <p:to>
                                        <p:strVal val="visible"/>
                                      </p:to>
                                    </p:set>
                                    <p:animEffect transition="in" filter="fade">
                                      <p:cBhvr>
                                        <p:cTn id="53" dur="1000"/>
                                        <p:tgtEl>
                                          <p:spTgt spid="41986">
                                            <p:txEl>
                                              <p:pRg st="8" end="8"/>
                                            </p:txEl>
                                          </p:spTgt>
                                        </p:tgtEl>
                                      </p:cBhvr>
                                    </p:animEffect>
                                    <p:anim calcmode="lin" valueType="num">
                                      <p:cBhvr>
                                        <p:cTn id="54" dur="1000" fill="hold"/>
                                        <p:tgtEl>
                                          <p:spTgt spid="41986">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4198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44034" name="Picture 7" descr="Picture1"/>
          <p:cNvPicPr>
            <a:picLocks noChangeAspect="1" noChangeArrowheads="1"/>
          </p:cNvPicPr>
          <p:nvPr/>
        </p:nvPicPr>
        <p:blipFill>
          <a:blip r:embed="rId2"/>
          <a:srcRect/>
          <a:stretch>
            <a:fillRect/>
          </a:stretch>
        </p:blipFill>
        <p:spPr bwMode="auto">
          <a:xfrm flipH="1">
            <a:off x="10320338" y="49213"/>
            <a:ext cx="1828800" cy="1292225"/>
          </a:xfrm>
          <a:prstGeom prst="rect">
            <a:avLst/>
          </a:prstGeom>
          <a:noFill/>
          <a:ln w="9525">
            <a:noFill/>
            <a:miter lim="800000"/>
            <a:headEnd/>
            <a:tailEnd/>
          </a:ln>
        </p:spPr>
      </p:pic>
      <p:pic>
        <p:nvPicPr>
          <p:cNvPr id="44035" name="Picture 8" descr="Picture1"/>
          <p:cNvPicPr>
            <a:picLocks noChangeAspect="1" noChangeArrowheads="1"/>
          </p:cNvPicPr>
          <p:nvPr/>
        </p:nvPicPr>
        <p:blipFill>
          <a:blip r:embed="rId2"/>
          <a:srcRect/>
          <a:stretch>
            <a:fillRect/>
          </a:stretch>
        </p:blipFill>
        <p:spPr bwMode="auto">
          <a:xfrm rot="16200000" flipV="1">
            <a:off x="10683082" y="5349081"/>
            <a:ext cx="1295400" cy="1722437"/>
          </a:xfrm>
          <a:prstGeom prst="rect">
            <a:avLst/>
          </a:prstGeom>
          <a:noFill/>
          <a:ln w="9525">
            <a:noFill/>
            <a:miter lim="800000"/>
            <a:headEnd/>
            <a:tailEnd/>
          </a:ln>
        </p:spPr>
      </p:pic>
      <p:pic>
        <p:nvPicPr>
          <p:cNvPr id="44036" name="Picture 14" descr="kitty"/>
          <p:cNvPicPr>
            <a:picLocks noChangeAspect="1" noChangeArrowheads="1" noCrop="1"/>
          </p:cNvPicPr>
          <p:nvPr/>
        </p:nvPicPr>
        <p:blipFill>
          <a:blip r:embed="rId3"/>
          <a:srcRect/>
          <a:stretch>
            <a:fillRect/>
          </a:stretch>
        </p:blipFill>
        <p:spPr bwMode="auto">
          <a:xfrm>
            <a:off x="431800" y="5330825"/>
            <a:ext cx="989013" cy="762000"/>
          </a:xfrm>
          <a:prstGeom prst="rect">
            <a:avLst/>
          </a:prstGeom>
          <a:noFill/>
          <a:ln w="9525">
            <a:noFill/>
            <a:miter lim="800000"/>
            <a:headEnd/>
            <a:tailEnd/>
          </a:ln>
        </p:spPr>
      </p:pic>
      <p:pic>
        <p:nvPicPr>
          <p:cNvPr id="44037" name="Picture 15" descr="3d butterfly"/>
          <p:cNvPicPr>
            <a:picLocks noChangeAspect="1" noChangeArrowheads="1" noCrop="1"/>
          </p:cNvPicPr>
          <p:nvPr/>
        </p:nvPicPr>
        <p:blipFill>
          <a:blip r:embed="rId4"/>
          <a:srcRect/>
          <a:stretch>
            <a:fillRect/>
          </a:stretch>
        </p:blipFill>
        <p:spPr bwMode="auto">
          <a:xfrm>
            <a:off x="6000750" y="6391275"/>
            <a:ext cx="1066800" cy="466725"/>
          </a:xfrm>
          <a:prstGeom prst="rect">
            <a:avLst/>
          </a:prstGeom>
          <a:noFill/>
          <a:ln w="9525">
            <a:noFill/>
            <a:miter lim="800000"/>
            <a:headEnd/>
            <a:tailEnd/>
          </a:ln>
        </p:spPr>
      </p:pic>
      <p:pic>
        <p:nvPicPr>
          <p:cNvPr id="44038" name="Picture 16" descr="duck4[1]"/>
          <p:cNvPicPr>
            <a:picLocks noChangeAspect="1" noChangeArrowheads="1" noCrop="1"/>
          </p:cNvPicPr>
          <p:nvPr/>
        </p:nvPicPr>
        <p:blipFill>
          <a:blip r:embed="rId5"/>
          <a:srcRect/>
          <a:stretch>
            <a:fillRect/>
          </a:stretch>
        </p:blipFill>
        <p:spPr bwMode="auto">
          <a:xfrm>
            <a:off x="10991850" y="5373688"/>
            <a:ext cx="863600" cy="581025"/>
          </a:xfrm>
          <a:prstGeom prst="rect">
            <a:avLst/>
          </a:prstGeom>
          <a:noFill/>
          <a:ln w="9525">
            <a:noFill/>
            <a:miter lim="800000"/>
            <a:headEnd/>
            <a:tailEnd/>
          </a:ln>
        </p:spPr>
      </p:pic>
      <p:sp>
        <p:nvSpPr>
          <p:cNvPr id="337937" name="AutoShape 17"/>
          <p:cNvSpPr>
            <a:spLocks noChangeArrowheads="1"/>
          </p:cNvSpPr>
          <p:nvPr/>
        </p:nvSpPr>
        <p:spPr bwMode="auto">
          <a:xfrm>
            <a:off x="3119438" y="6308725"/>
            <a:ext cx="203200" cy="152400"/>
          </a:xfrm>
          <a:prstGeom prst="star4">
            <a:avLst>
              <a:gd name="adj" fmla="val 12500"/>
            </a:avLst>
          </a:prstGeom>
          <a:solidFill>
            <a:srgbClr val="FFFF00"/>
          </a:solidFill>
          <a:ln w="57150" algn="ctr">
            <a:solidFill>
              <a:srgbClr val="F8F200"/>
            </a:solidFill>
            <a:miter lim="800000"/>
            <a:headEnd/>
            <a:tailEnd/>
          </a:ln>
        </p:spPr>
        <p:txBody>
          <a:bodyPr wrap="none" anchor="ctr"/>
          <a:lstStyle/>
          <a:p>
            <a:pPr algn="ctr"/>
            <a:endParaRPr lang="vi-VN" sz="2400">
              <a:solidFill>
                <a:srgbClr val="FFFF00"/>
              </a:solidFill>
              <a:latin typeface="Times New Roman" pitchFamily="18" charset="0"/>
              <a:cs typeface="Times New Roman" pitchFamily="18" charset="0"/>
            </a:endParaRPr>
          </a:p>
        </p:txBody>
      </p:sp>
      <p:sp>
        <p:nvSpPr>
          <p:cNvPr id="337923" name="AutoShape 3"/>
          <p:cNvSpPr>
            <a:spLocks noChangeArrowheads="1"/>
          </p:cNvSpPr>
          <p:nvPr/>
        </p:nvSpPr>
        <p:spPr bwMode="auto">
          <a:xfrm>
            <a:off x="8591550" y="6381750"/>
            <a:ext cx="203200" cy="152400"/>
          </a:xfrm>
          <a:prstGeom prst="star4">
            <a:avLst>
              <a:gd name="adj" fmla="val 12500"/>
            </a:avLst>
          </a:prstGeom>
          <a:solidFill>
            <a:srgbClr val="FFFF00"/>
          </a:solidFill>
          <a:ln w="57150" algn="ctr">
            <a:solidFill>
              <a:srgbClr val="F8F200"/>
            </a:solidFill>
            <a:miter lim="800000"/>
            <a:headEnd/>
            <a:tailEnd/>
          </a:ln>
        </p:spPr>
        <p:txBody>
          <a:bodyPr wrap="none" anchor="ctr"/>
          <a:lstStyle/>
          <a:p>
            <a:pPr algn="ctr"/>
            <a:endParaRPr lang="vi-VN" sz="2400">
              <a:solidFill>
                <a:srgbClr val="0000FF"/>
              </a:solidFill>
              <a:latin typeface="Times New Roman" pitchFamily="18" charset="0"/>
              <a:cs typeface="Times New Roman" pitchFamily="18" charset="0"/>
            </a:endParaRPr>
          </a:p>
        </p:txBody>
      </p:sp>
      <p:pic>
        <p:nvPicPr>
          <p:cNvPr id="44041" name="Picture 8" descr="trai"/>
          <p:cNvPicPr>
            <a:picLocks noChangeAspect="1" noChangeArrowheads="1" noCrop="1"/>
          </p:cNvPicPr>
          <p:nvPr/>
        </p:nvPicPr>
        <p:blipFill>
          <a:blip r:embed="rId6"/>
          <a:srcRect/>
          <a:stretch>
            <a:fillRect/>
          </a:stretch>
        </p:blipFill>
        <p:spPr bwMode="auto">
          <a:xfrm flipH="1">
            <a:off x="10374313" y="49213"/>
            <a:ext cx="1673225" cy="828675"/>
          </a:xfrm>
          <a:prstGeom prst="rect">
            <a:avLst/>
          </a:prstGeom>
          <a:noFill/>
          <a:ln w="9525">
            <a:noFill/>
            <a:miter lim="800000"/>
            <a:headEnd/>
            <a:tailEnd/>
          </a:ln>
        </p:spPr>
      </p:pic>
      <p:sp>
        <p:nvSpPr>
          <p:cNvPr id="19" name="WordArt 18"/>
          <p:cNvSpPr>
            <a:spLocks noChangeArrowheads="1" noChangeShapeType="1" noTextEdit="1"/>
          </p:cNvSpPr>
          <p:nvPr/>
        </p:nvSpPr>
        <p:spPr bwMode="auto">
          <a:xfrm>
            <a:off x="719138" y="1530350"/>
            <a:ext cx="10683875" cy="5327650"/>
          </a:xfrm>
          <a:prstGeom prst="rect">
            <a:avLst/>
          </a:prstGeom>
        </p:spPr>
        <p:txBody>
          <a:bodyPr spcFirstLastPara="1" wrap="none" fromWordArt="1">
            <a:prstTxWarp prst="textArchUp">
              <a:avLst>
                <a:gd name="adj" fmla="val 10035893"/>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pic>
        <p:nvPicPr>
          <p:cNvPr id="44043" name="Picture 7" descr="Picture1"/>
          <p:cNvPicPr>
            <a:picLocks noChangeAspect="1" noChangeArrowheads="1"/>
          </p:cNvPicPr>
          <p:nvPr/>
        </p:nvPicPr>
        <p:blipFill>
          <a:blip r:embed="rId2"/>
          <a:srcRect/>
          <a:stretch>
            <a:fillRect/>
          </a:stretch>
        </p:blipFill>
        <p:spPr bwMode="auto">
          <a:xfrm rot="16200000" flipH="1">
            <a:off x="238919" y="-148431"/>
            <a:ext cx="1371600" cy="1722438"/>
          </a:xfrm>
          <a:prstGeom prst="rect">
            <a:avLst/>
          </a:prstGeom>
          <a:noFill/>
          <a:ln w="9525">
            <a:noFill/>
            <a:miter lim="800000"/>
            <a:headEnd/>
            <a:tailEnd/>
          </a:ln>
        </p:spPr>
      </p:pic>
      <p:pic>
        <p:nvPicPr>
          <p:cNvPr id="44044" name="Picture 8" descr="trai"/>
          <p:cNvPicPr>
            <a:picLocks noChangeAspect="1" noChangeArrowheads="1" noCrop="1"/>
          </p:cNvPicPr>
          <p:nvPr/>
        </p:nvPicPr>
        <p:blipFill>
          <a:blip r:embed="rId6"/>
          <a:srcRect/>
          <a:stretch>
            <a:fillRect/>
          </a:stretch>
        </p:blipFill>
        <p:spPr bwMode="auto">
          <a:xfrm>
            <a:off x="63500" y="-19050"/>
            <a:ext cx="1727200" cy="957263"/>
          </a:xfrm>
          <a:prstGeom prst="rect">
            <a:avLst/>
          </a:prstGeom>
          <a:noFill/>
          <a:ln w="9525">
            <a:noFill/>
            <a:miter lim="800000"/>
            <a:headEnd/>
            <a:tailEnd/>
          </a:ln>
        </p:spPr>
      </p:pic>
      <p:sp>
        <p:nvSpPr>
          <p:cNvPr id="44045" name="Text Box 12"/>
          <p:cNvSpPr txBox="1">
            <a:spLocks noChangeArrowheads="1"/>
          </p:cNvSpPr>
          <p:nvPr/>
        </p:nvSpPr>
        <p:spPr bwMode="auto">
          <a:xfrm>
            <a:off x="1295400" y="125413"/>
            <a:ext cx="9696450" cy="892175"/>
          </a:xfrm>
          <a:prstGeom prst="rect">
            <a:avLst/>
          </a:prstGeom>
          <a:noFill/>
          <a:ln w="9525">
            <a:noFill/>
            <a:miter lim="800000"/>
            <a:headEnd/>
            <a:tailEnd/>
          </a:ln>
        </p:spPr>
        <p:txBody>
          <a:bodyPr>
            <a:spAutoFit/>
          </a:bodyPr>
          <a:lstStyle/>
          <a:p>
            <a:pPr algn="ctr"/>
            <a:r>
              <a:rPr lang="en-US" sz="2600">
                <a:latin typeface="Times New Roman" pitchFamily="18" charset="0"/>
                <a:cs typeface="Times New Roman" pitchFamily="18" charset="0"/>
              </a:rPr>
              <a:t>ỦY BAN NHÂN DÂN TỈNH QUẢNG NINH</a:t>
            </a:r>
          </a:p>
          <a:p>
            <a:pPr algn="ctr"/>
            <a:r>
              <a:rPr lang="en-US" sz="2600" b="1">
                <a:latin typeface="Times New Roman" pitchFamily="18" charset="0"/>
                <a:cs typeface="Times New Roman" pitchFamily="18" charset="0"/>
              </a:rPr>
              <a:t>SỞ GIÁO DỤC VÀ ĐÀO TẠO</a:t>
            </a:r>
          </a:p>
        </p:txBody>
      </p:sp>
      <p:sp>
        <p:nvSpPr>
          <p:cNvPr id="25" name="WordArt 31"/>
          <p:cNvSpPr>
            <a:spLocks noChangeArrowheads="1" noChangeShapeType="1" noTextEdit="1"/>
          </p:cNvSpPr>
          <p:nvPr/>
        </p:nvSpPr>
        <p:spPr bwMode="auto">
          <a:xfrm>
            <a:off x="300038" y="1511300"/>
            <a:ext cx="11460162" cy="647700"/>
          </a:xfrm>
          <a:prstGeom prst="rect">
            <a:avLst/>
          </a:prstGeom>
        </p:spPr>
        <p:txBody>
          <a:bodyPr wrap="none" fromWordArt="1">
            <a:prstTxWarp prst="textPlain">
              <a:avLst>
                <a:gd name="adj" fmla="val 50000"/>
              </a:avLst>
            </a:prstTxWarp>
          </a:bodyPr>
          <a:lstStyle/>
          <a:p>
            <a:pPr algn="ctr"/>
            <a:r>
              <a:rPr lang="vi-VN" sz="3200" b="1" kern="10">
                <a:ln w="3175">
                  <a:solidFill>
                    <a:srgbClr val="FF0000"/>
                  </a:solidFill>
                  <a:round/>
                  <a:headEnd/>
                  <a:tailEnd/>
                </a:ln>
                <a:solidFill>
                  <a:srgbClr val="FFFF00"/>
                </a:solidFill>
                <a:latin typeface="Times New Roman"/>
                <a:cs typeface="Times New Roman"/>
              </a:rPr>
              <a:t>CHƯƠNG TRÌNH GIÁO DỤC SỨC KHỎE </a:t>
            </a:r>
            <a:endParaRPr lang="en-US" sz="3200" b="1" kern="10">
              <a:ln w="3175">
                <a:solidFill>
                  <a:srgbClr val="FF0000"/>
                </a:solidFill>
                <a:round/>
                <a:headEnd/>
                <a:tailEnd/>
              </a:ln>
              <a:solidFill>
                <a:srgbClr val="FFFF00"/>
              </a:solidFill>
              <a:latin typeface="Times New Roman"/>
              <a:cs typeface="Times New Roman"/>
            </a:endParaRPr>
          </a:p>
        </p:txBody>
      </p:sp>
      <p:sp>
        <p:nvSpPr>
          <p:cNvPr id="26" name="WordArt 27"/>
          <p:cNvSpPr>
            <a:spLocks noChangeArrowheads="1" noChangeShapeType="1" noTextEdit="1"/>
          </p:cNvSpPr>
          <p:nvPr/>
        </p:nvSpPr>
        <p:spPr bwMode="auto">
          <a:xfrm>
            <a:off x="622300" y="3000375"/>
            <a:ext cx="10877550" cy="2660650"/>
          </a:xfrm>
          <a:prstGeom prst="rect">
            <a:avLst/>
          </a:prstGeom>
        </p:spPr>
        <p:txBody>
          <a:bodyPr wrap="none" fromWordArt="1">
            <a:prstTxWarp prst="textPlain">
              <a:avLst>
                <a:gd name="adj" fmla="val 50000"/>
              </a:avLst>
            </a:prstTxWarp>
          </a:bodyPr>
          <a:lstStyle/>
          <a:p>
            <a:pPr algn="ctr"/>
            <a:r>
              <a:rPr lang="en-US" sz="2800" b="1" kern="10">
                <a:ln w="3175">
                  <a:solidFill>
                    <a:srgbClr val="FF0000"/>
                  </a:solidFill>
                  <a:round/>
                  <a:headEnd/>
                  <a:tailEnd/>
                </a:ln>
                <a:solidFill>
                  <a:srgbClr val="FFFF00"/>
                </a:solidFill>
                <a:latin typeface="Times New Roman"/>
                <a:cs typeface="Times New Roman"/>
              </a:rPr>
              <a:t>Bài 21: Kết thúc</a:t>
            </a:r>
          </a:p>
          <a:p>
            <a:pPr algn="ctr"/>
            <a:r>
              <a:rPr lang="en-US" sz="2800" b="1" kern="10">
                <a:ln w="3175">
                  <a:solidFill>
                    <a:srgbClr val="FF0000"/>
                  </a:solidFill>
                  <a:round/>
                  <a:headEnd/>
                  <a:tailEnd/>
                </a:ln>
                <a:solidFill>
                  <a:srgbClr val="FFFF00"/>
                </a:solidFill>
                <a:latin typeface="Times New Roman"/>
                <a:cs typeface="Times New Roman"/>
              </a:rPr>
              <a:t>Mời nghiên cứu tiếp Bài 22</a:t>
            </a:r>
          </a:p>
        </p:txBody>
      </p:sp>
      <p:cxnSp>
        <p:nvCxnSpPr>
          <p:cNvPr id="3" name="Straight Connector 2"/>
          <p:cNvCxnSpPr/>
          <p:nvPr/>
        </p:nvCxnSpPr>
        <p:spPr>
          <a:xfrm>
            <a:off x="3887788" y="985838"/>
            <a:ext cx="43211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mph" presetSubtype="6" repeatCount="indefinite" fill="hold" nodeType="withEffect">
                                  <p:stCondLst>
                                    <p:cond delay="1300"/>
                                  </p:stCondLst>
                                  <p:childTnLst>
                                    <p:animClr clrSpc="hsl" dir="cw">
                                      <p:cBhvr>
                                        <p:cTn id="6" dur="3000" fill="hold"/>
                                        <p:tgtEl>
                                          <p:spTgt spid="337937"/>
                                        </p:tgtEl>
                                        <p:attrNameLst>
                                          <p:attrName>stroke.color</p:attrName>
                                        </p:attrNameLst>
                                      </p:cBhvr>
                                      <p:to>
                                        <a:srgbClr val="F8F200"/>
                                      </p:to>
                                    </p:animClr>
                                    <p:set>
                                      <p:cBhvr>
                                        <p:cTn id="7" dur="3000" fill="hold"/>
                                        <p:tgtEl>
                                          <p:spTgt spid="337937"/>
                                        </p:tgtEl>
                                        <p:attrNameLst>
                                          <p:attrName>stroke.on</p:attrName>
                                        </p:attrNameLst>
                                      </p:cBhvr>
                                      <p:to>
                                        <p:strVal val="true"/>
                                      </p:to>
                                    </p:set>
                                  </p:childTnLst>
                                </p:cTn>
                              </p:par>
                              <p:par>
                                <p:cTn id="8" presetID="7" presetClass="emph" presetSubtype="6" repeatCount="indefinite" fill="hold" nodeType="withEffect">
                                  <p:stCondLst>
                                    <p:cond delay="1300"/>
                                  </p:stCondLst>
                                  <p:childTnLst>
                                    <p:animClr clrSpc="hsl" dir="cw">
                                      <p:cBhvr>
                                        <p:cTn id="9" dur="3000" fill="hold"/>
                                        <p:tgtEl>
                                          <p:spTgt spid="337923"/>
                                        </p:tgtEl>
                                        <p:attrNameLst>
                                          <p:attrName>stroke.color</p:attrName>
                                        </p:attrNameLst>
                                      </p:cBhvr>
                                      <p:to>
                                        <a:srgbClr val="F8F200"/>
                                      </p:to>
                                    </p:animClr>
                                    <p:set>
                                      <p:cBhvr>
                                        <p:cTn id="10" dur="3000" fill="hold"/>
                                        <p:tgtEl>
                                          <p:spTgt spid="337923"/>
                                        </p:tgtEl>
                                        <p:attrNameLst>
                                          <p:attrName>stroke.on</p:attrName>
                                        </p:attrNameLst>
                                      </p:cBhvr>
                                      <p:to>
                                        <p:strVal val="true"/>
                                      </p:to>
                                    </p:set>
                                  </p:childTnLst>
                                </p:cTn>
                              </p:par>
                              <p:par>
                                <p:cTn id="11" presetID="21" presetClass="emph" presetSubtype="0" repeatCount="2000" fill="hold" grpId="0" nodeType="withEffect" nodePh="1">
                                  <p:stCondLst>
                                    <p:cond delay="1300"/>
                                  </p:stCondLst>
                                  <p:endCondLst>
                                    <p:cond evt="begin" delay="0">
                                      <p:tn val="11"/>
                                    </p:cond>
                                  </p:endCondLst>
                                  <p:childTnLst>
                                    <p:animClr clrSpc="hsl" dir="cw">
                                      <p:cBhvr override="childStyle">
                                        <p:cTn id="12" dur="500" fill="hold"/>
                                        <p:tgtEl>
                                          <p:spTgt spid="19"/>
                                        </p:tgtEl>
                                        <p:attrNameLst>
                                          <p:attrName>style.color</p:attrName>
                                        </p:attrNameLst>
                                      </p:cBhvr>
                                      <p:by>
                                        <p:hsl h="7200000" s="0" l="0"/>
                                      </p:by>
                                    </p:animClr>
                                    <p:animClr clrSpc="hsl" dir="cw">
                                      <p:cBhvr>
                                        <p:cTn id="13" dur="500" fill="hold"/>
                                        <p:tgtEl>
                                          <p:spTgt spid="19"/>
                                        </p:tgtEl>
                                        <p:attrNameLst>
                                          <p:attrName>fillcolor</p:attrName>
                                        </p:attrNameLst>
                                      </p:cBhvr>
                                      <p:by>
                                        <p:hsl h="7200000" s="0" l="0"/>
                                      </p:by>
                                    </p:animClr>
                                    <p:animClr clrSpc="hsl" dir="cw">
                                      <p:cBhvr>
                                        <p:cTn id="14" dur="500" fill="hold"/>
                                        <p:tgtEl>
                                          <p:spTgt spid="19"/>
                                        </p:tgtEl>
                                        <p:attrNameLst>
                                          <p:attrName>stroke.color</p:attrName>
                                        </p:attrNameLst>
                                      </p:cBhvr>
                                      <p:by>
                                        <p:hsl h="7200000" s="0" l="0"/>
                                      </p:by>
                                    </p:animClr>
                                    <p:set>
                                      <p:cBhvr>
                                        <p:cTn id="15" dur="500" fill="hold"/>
                                        <p:tgtEl>
                                          <p:spTgt spid="19"/>
                                        </p:tgtEl>
                                        <p:attrNameLst>
                                          <p:attrName>fill.type</p:attrName>
                                        </p:attrNameLst>
                                      </p:cBhvr>
                                      <p:to>
                                        <p:strVal val="solid"/>
                                      </p:to>
                                    </p:set>
                                  </p:childTnLst>
                                </p:cTn>
                              </p:par>
                              <p:par>
                                <p:cTn id="16" presetID="16" presetClass="entr" presetSubtype="21" fill="hold" grpId="0" nodeType="with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arn(inVertical)">
                                      <p:cBhvr>
                                        <p:cTn id="18" dur="500"/>
                                        <p:tgtEl>
                                          <p:spTgt spid="25"/>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barn(inVertical)">
                                      <p:cBhvr>
                                        <p:cTn id="21"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animBg="1"/>
      <p:bldP spid="2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20482" name="Picture 7" descr="Picture1"/>
          <p:cNvPicPr>
            <a:picLocks noChangeAspect="1" noChangeArrowheads="1"/>
          </p:cNvPicPr>
          <p:nvPr/>
        </p:nvPicPr>
        <p:blipFill>
          <a:blip r:embed="rId2"/>
          <a:srcRect/>
          <a:stretch>
            <a:fillRect/>
          </a:stretch>
        </p:blipFill>
        <p:spPr bwMode="auto">
          <a:xfrm flipH="1">
            <a:off x="10412413" y="-26988"/>
            <a:ext cx="1828800" cy="1292226"/>
          </a:xfrm>
          <a:prstGeom prst="rect">
            <a:avLst/>
          </a:prstGeom>
          <a:noFill/>
          <a:ln w="9525">
            <a:noFill/>
            <a:miter lim="800000"/>
            <a:headEnd/>
            <a:tailEnd/>
          </a:ln>
        </p:spPr>
      </p:pic>
      <p:pic>
        <p:nvPicPr>
          <p:cNvPr id="20483" name="Picture 8" descr="Picture1"/>
          <p:cNvPicPr>
            <a:picLocks noChangeAspect="1" noChangeArrowheads="1"/>
          </p:cNvPicPr>
          <p:nvPr/>
        </p:nvPicPr>
        <p:blipFill>
          <a:blip r:embed="rId2"/>
          <a:srcRect/>
          <a:stretch>
            <a:fillRect/>
          </a:stretch>
        </p:blipFill>
        <p:spPr bwMode="auto">
          <a:xfrm rot="16200000" flipV="1">
            <a:off x="10683082" y="5349081"/>
            <a:ext cx="1295400" cy="1722437"/>
          </a:xfrm>
          <a:prstGeom prst="rect">
            <a:avLst/>
          </a:prstGeom>
          <a:noFill/>
          <a:ln w="9525">
            <a:noFill/>
            <a:miter lim="800000"/>
            <a:headEnd/>
            <a:tailEnd/>
          </a:ln>
        </p:spPr>
      </p:pic>
      <p:sp>
        <p:nvSpPr>
          <p:cNvPr id="20484" name="WordArt 18"/>
          <p:cNvSpPr>
            <a:spLocks noChangeArrowheads="1" noChangeShapeType="1" noTextEdit="1"/>
          </p:cNvSpPr>
          <p:nvPr/>
        </p:nvSpPr>
        <p:spPr bwMode="auto">
          <a:xfrm>
            <a:off x="719138" y="1530350"/>
            <a:ext cx="10683875" cy="5327650"/>
          </a:xfrm>
          <a:prstGeom prst="rect">
            <a:avLst/>
          </a:prstGeom>
        </p:spPr>
        <p:txBody>
          <a:bodyPr spcFirstLastPara="1" wrap="none" fromWordArt="1">
            <a:prstTxWarp prst="textArchUp">
              <a:avLst>
                <a:gd name="adj" fmla="val 10035893"/>
              </a:avLst>
            </a:prstTxWarp>
          </a:bodyPr>
          <a:lstStyle/>
          <a:p>
            <a:pPr algn="ctr"/>
            <a:endParaRPr lang="en-US" sz="4800" b="1" kern="10">
              <a:ln w="9525">
                <a:solidFill>
                  <a:srgbClr val="FF0000"/>
                </a:solidFill>
                <a:round/>
                <a:headEnd/>
                <a:tailEnd/>
              </a:ln>
              <a:solidFill>
                <a:srgbClr val="000066"/>
              </a:solidFill>
              <a:latin typeface="Times New Roman"/>
              <a:cs typeface="Times New Roman"/>
            </a:endParaRPr>
          </a:p>
        </p:txBody>
      </p:sp>
      <p:sp>
        <p:nvSpPr>
          <p:cNvPr id="6169" name="WordArt 25"/>
          <p:cNvSpPr>
            <a:spLocks noChangeArrowheads="1" noChangeShapeType="1" noTextEdit="1"/>
          </p:cNvSpPr>
          <p:nvPr/>
        </p:nvSpPr>
        <p:spPr bwMode="auto">
          <a:xfrm>
            <a:off x="1059543" y="356554"/>
            <a:ext cx="9644969" cy="1428703"/>
          </a:xfrm>
          <a:prstGeom prst="rect">
            <a:avLst/>
          </a:prstGeom>
        </p:spPr>
        <p:txBody>
          <a:bodyPr wrap="none" fromWordArt="1">
            <a:prstTxWarp prst="textPlain">
              <a:avLst>
                <a:gd name="adj" fmla="val 50000"/>
              </a:avLst>
            </a:prstTxWarp>
          </a:bodyPr>
          <a:lstStyle/>
          <a:p>
            <a:pPr>
              <a:defRPr/>
            </a:pPr>
            <a:r>
              <a:rPr lang="en-US"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Bài 22</a:t>
            </a:r>
            <a:r>
              <a:rPr lang="en-US" sz="2800" kern="10">
                <a:ln w="12700">
                  <a:solidFill>
                    <a:srgbClr val="FF0000"/>
                  </a:solidFill>
                  <a:round/>
                  <a:headEnd/>
                  <a:tailEnd/>
                </a:ln>
                <a:solidFill>
                  <a:srgbClr val="660066">
                    <a:alpha val="50195"/>
                  </a:srgbClr>
                </a:solidFill>
                <a:latin typeface="Times New Roman" pitchFamily="18" charset="0"/>
                <a:cs typeface="Times New Roman" pitchFamily="18" charset="0"/>
              </a:rPr>
              <a:t>:</a:t>
            </a:r>
          </a:p>
          <a:p>
            <a:pPr>
              <a:defRPr/>
            </a:pPr>
            <a:r>
              <a:rPr lang="vi-VN"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 </a:t>
            </a:r>
            <a:r>
              <a:rPr lang="en-US" sz="2800"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    </a:t>
            </a:r>
            <a:r>
              <a:rPr lang="en-US" sz="2800" b="1" kern="10">
                <a:ln w="12700">
                  <a:solidFill>
                    <a:srgbClr val="FF0000"/>
                  </a:solidFill>
                  <a:round/>
                  <a:headEnd/>
                  <a:tailEnd/>
                </a:ln>
                <a:solidFill>
                  <a:srgbClr val="660066">
                    <a:alpha val="50195"/>
                  </a:srgbClr>
                </a:solidFill>
                <a:effectLst>
                  <a:outerShdw dist="45791" dir="2021404" algn="ctr" rotWithShape="0">
                    <a:srgbClr val="9999FF"/>
                  </a:outerShdw>
                </a:effectLst>
                <a:latin typeface="Times New Roman" pitchFamily="18" charset="0"/>
                <a:cs typeface="Times New Roman" pitchFamily="18" charset="0"/>
              </a:rPr>
              <a:t>BỆNH VỀ TAI, MŨI</a:t>
            </a:r>
          </a:p>
        </p:txBody>
      </p:sp>
      <p:pic>
        <p:nvPicPr>
          <p:cNvPr id="20486"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20487" name="Picture 8" descr="Picture1"/>
          <p:cNvPicPr>
            <a:picLocks noChangeAspect="1" noChangeArrowheads="1"/>
          </p:cNvPicPr>
          <p:nvPr/>
        </p:nvPicPr>
        <p:blipFill>
          <a:blip r:embed="rId2"/>
          <a:srcRect/>
          <a:stretch>
            <a:fillRect/>
          </a:stretch>
        </p:blipFill>
        <p:spPr bwMode="auto">
          <a:xfrm rot="16200000" flipV="1">
            <a:off x="10683082" y="5349081"/>
            <a:ext cx="1295400" cy="1722437"/>
          </a:xfrm>
          <a:prstGeom prst="rect">
            <a:avLst/>
          </a:prstGeom>
          <a:noFill/>
          <a:ln w="9525">
            <a:noFill/>
            <a:miter lim="800000"/>
            <a:headEnd/>
            <a:tailEnd/>
          </a:ln>
        </p:spPr>
      </p:pic>
      <p:pic>
        <p:nvPicPr>
          <p:cNvPr id="20488" name="Picture 6" descr="Picture1"/>
          <p:cNvPicPr>
            <a:picLocks noChangeAspect="1" noChangeArrowheads="1"/>
          </p:cNvPicPr>
          <p:nvPr/>
        </p:nvPicPr>
        <p:blipFill>
          <a:blip r:embed="rId2"/>
          <a:srcRect/>
          <a:stretch>
            <a:fillRect/>
          </a:stretch>
        </p:blipFill>
        <p:spPr bwMode="auto">
          <a:xfrm rot="-5400000">
            <a:off x="213519" y="5349081"/>
            <a:ext cx="1295400" cy="1722438"/>
          </a:xfrm>
          <a:prstGeom prst="rect">
            <a:avLst/>
          </a:prstGeom>
          <a:noFill/>
          <a:ln w="9525">
            <a:noFill/>
            <a:miter lim="800000"/>
            <a:headEnd/>
            <a:tailEnd/>
          </a:ln>
        </p:spPr>
      </p:pic>
      <p:pic>
        <p:nvPicPr>
          <p:cNvPr id="20489" name="Picture 7" descr="Picture1"/>
          <p:cNvPicPr>
            <a:picLocks noChangeAspect="1" noChangeArrowheads="1"/>
          </p:cNvPicPr>
          <p:nvPr/>
        </p:nvPicPr>
        <p:blipFill>
          <a:blip r:embed="rId2"/>
          <a:srcRect/>
          <a:stretch>
            <a:fillRect/>
          </a:stretch>
        </p:blipFill>
        <p:spPr bwMode="auto">
          <a:xfrm rot="16200000" flipH="1">
            <a:off x="188119" y="-170656"/>
            <a:ext cx="1371600" cy="1722438"/>
          </a:xfrm>
          <a:prstGeom prst="rect">
            <a:avLst/>
          </a:prstGeom>
          <a:noFill/>
          <a:ln w="9525">
            <a:noFill/>
            <a:miter lim="800000"/>
            <a:headEnd/>
            <a:tailEnd/>
          </a:ln>
        </p:spPr>
      </p:pic>
      <p:sp>
        <p:nvSpPr>
          <p:cNvPr id="2" name="Rectangle 1"/>
          <p:cNvSpPr/>
          <p:nvPr/>
        </p:nvSpPr>
        <p:spPr>
          <a:xfrm>
            <a:off x="590922" y="2062135"/>
            <a:ext cx="6096000" cy="972574"/>
          </a:xfrm>
          <a:prstGeom prst="rect">
            <a:avLst/>
          </a:prstGeom>
        </p:spPr>
        <p:txBody>
          <a:bodyPr>
            <a:spAutoFit/>
          </a:bodyPr>
          <a:lstStyle/>
          <a:p>
            <a:pPr algn="just" eaLnBrk="1" hangingPunct="1">
              <a:lnSpc>
                <a:spcPct val="110000"/>
              </a:lnSpc>
            </a:pPr>
            <a:r>
              <a:rPr lang="en-US" sz="2800" b="1">
                <a:solidFill>
                  <a:schemeClr val="tx1">
                    <a:lumMod val="95000"/>
                    <a:lumOff val="5000"/>
                  </a:schemeClr>
                </a:solidFill>
              </a:rPr>
              <a:t>I. Viêm tai giữa</a:t>
            </a:r>
            <a:endParaRPr lang="en-US" sz="2800">
              <a:solidFill>
                <a:schemeClr val="tx1">
                  <a:lumMod val="95000"/>
                  <a:lumOff val="5000"/>
                </a:schemeClr>
              </a:solidFill>
            </a:endParaRPr>
          </a:p>
          <a:p>
            <a:pPr algn="just" eaLnBrk="1" hangingPunct="1">
              <a:lnSpc>
                <a:spcPct val="110000"/>
              </a:lnSpc>
            </a:pPr>
            <a:r>
              <a:rPr lang="en-US" sz="2400" b="1">
                <a:solidFill>
                  <a:srgbClr val="FF0000"/>
                </a:solidFill>
              </a:rPr>
              <a:t>1. Đại cương</a:t>
            </a:r>
            <a:endParaRPr lang="en-US" sz="2400">
              <a:solidFill>
                <a:srgbClr val="FF0000"/>
              </a:solidFill>
            </a:endParaRPr>
          </a:p>
        </p:txBody>
      </p:sp>
      <p:sp>
        <p:nvSpPr>
          <p:cNvPr id="3" name="Rectangle 2"/>
          <p:cNvSpPr/>
          <p:nvPr/>
        </p:nvSpPr>
        <p:spPr>
          <a:xfrm>
            <a:off x="590922" y="3059067"/>
            <a:ext cx="2473754" cy="517065"/>
          </a:xfrm>
          <a:prstGeom prst="rect">
            <a:avLst/>
          </a:prstGeom>
        </p:spPr>
        <p:txBody>
          <a:bodyPr wrap="none">
            <a:spAutoFit/>
          </a:bodyPr>
          <a:lstStyle/>
          <a:p>
            <a:pPr algn="just">
              <a:lnSpc>
                <a:spcPct val="115000"/>
              </a:lnSpc>
            </a:pPr>
            <a:r>
              <a:rPr lang="en-US" sz="2400" b="1">
                <a:solidFill>
                  <a:srgbClr val="FF0000"/>
                </a:solidFill>
              </a:rPr>
              <a:t>2. Nguyên nhân</a:t>
            </a:r>
            <a:endParaRPr lang="en-US" sz="2400">
              <a:solidFill>
                <a:srgbClr val="FF0000"/>
              </a:solidFill>
            </a:endParaRPr>
          </a:p>
        </p:txBody>
      </p:sp>
      <p:sp>
        <p:nvSpPr>
          <p:cNvPr id="4" name="Rectangle 3"/>
          <p:cNvSpPr/>
          <p:nvPr/>
        </p:nvSpPr>
        <p:spPr>
          <a:xfrm>
            <a:off x="604914" y="3611115"/>
            <a:ext cx="3737562" cy="517065"/>
          </a:xfrm>
          <a:prstGeom prst="rect">
            <a:avLst/>
          </a:prstGeom>
        </p:spPr>
        <p:txBody>
          <a:bodyPr wrap="none">
            <a:spAutoFit/>
          </a:bodyPr>
          <a:lstStyle/>
          <a:p>
            <a:pPr algn="just">
              <a:lnSpc>
                <a:spcPct val="115000"/>
              </a:lnSpc>
            </a:pPr>
            <a:r>
              <a:rPr lang="en-US" sz="2400" b="1">
                <a:solidFill>
                  <a:srgbClr val="FF0000"/>
                </a:solidFill>
              </a:rPr>
              <a:t>3. Triệu chứng </a:t>
            </a:r>
            <a:r>
              <a:rPr lang="en-US" sz="2400" b="1">
                <a:solidFill>
                  <a:srgbClr val="FF0000"/>
                </a:solidFill>
              </a:rPr>
              <a:t>của </a:t>
            </a:r>
            <a:r>
              <a:rPr lang="en-US" sz="2400" b="1" smtClean="0">
                <a:solidFill>
                  <a:srgbClr val="FF0000"/>
                </a:solidFill>
              </a:rPr>
              <a:t>bệnh</a:t>
            </a:r>
            <a:endParaRPr lang="en-US" sz="2400">
              <a:solidFill>
                <a:srgbClr val="FF0000"/>
              </a:solidFill>
            </a:endParaRPr>
          </a:p>
        </p:txBody>
      </p:sp>
      <p:sp>
        <p:nvSpPr>
          <p:cNvPr id="5" name="Rectangle 4"/>
          <p:cNvSpPr/>
          <p:nvPr/>
        </p:nvSpPr>
        <p:spPr>
          <a:xfrm>
            <a:off x="619950" y="4151421"/>
            <a:ext cx="1585690" cy="498598"/>
          </a:xfrm>
          <a:prstGeom prst="rect">
            <a:avLst/>
          </a:prstGeom>
        </p:spPr>
        <p:txBody>
          <a:bodyPr wrap="none">
            <a:spAutoFit/>
          </a:bodyPr>
          <a:lstStyle/>
          <a:p>
            <a:pPr algn="just">
              <a:lnSpc>
                <a:spcPct val="110000"/>
              </a:lnSpc>
            </a:pPr>
            <a:r>
              <a:rPr lang="en-US" sz="2400" b="1">
                <a:solidFill>
                  <a:srgbClr val="FF0000"/>
                </a:solidFill>
              </a:rPr>
              <a:t>4. Điều trị</a:t>
            </a:r>
            <a:endParaRPr lang="en-US" sz="2400">
              <a:solidFill>
                <a:srgbClr val="FF0000"/>
              </a:solidFill>
            </a:endParaRPr>
          </a:p>
        </p:txBody>
      </p:sp>
      <p:sp>
        <p:nvSpPr>
          <p:cNvPr id="6" name="Rectangle 5"/>
          <p:cNvSpPr/>
          <p:nvPr/>
        </p:nvSpPr>
        <p:spPr>
          <a:xfrm>
            <a:off x="619428" y="4620991"/>
            <a:ext cx="2300630" cy="498598"/>
          </a:xfrm>
          <a:prstGeom prst="rect">
            <a:avLst/>
          </a:prstGeom>
        </p:spPr>
        <p:txBody>
          <a:bodyPr wrap="none">
            <a:spAutoFit/>
          </a:bodyPr>
          <a:lstStyle/>
          <a:p>
            <a:pPr algn="just">
              <a:lnSpc>
                <a:spcPct val="110000"/>
              </a:lnSpc>
            </a:pPr>
            <a:r>
              <a:rPr lang="en-US" sz="2400" b="1">
                <a:solidFill>
                  <a:srgbClr val="FF0000"/>
                </a:solidFill>
              </a:rPr>
              <a:t>5. Phòng bệnh</a:t>
            </a:r>
            <a:endParaRPr lang="en-US" sz="2400">
              <a:solidFill>
                <a:srgbClr val="FF0000"/>
              </a:solidFill>
            </a:endParaRPr>
          </a:p>
        </p:txBody>
      </p:sp>
      <p:sp>
        <p:nvSpPr>
          <p:cNvPr id="7" name="Rectangle 6"/>
          <p:cNvSpPr/>
          <p:nvPr/>
        </p:nvSpPr>
        <p:spPr>
          <a:xfrm>
            <a:off x="6487886" y="2176758"/>
            <a:ext cx="6096000" cy="892552"/>
          </a:xfrm>
          <a:prstGeom prst="rect">
            <a:avLst/>
          </a:prstGeom>
        </p:spPr>
        <p:txBody>
          <a:bodyPr>
            <a:spAutoFit/>
          </a:bodyPr>
          <a:lstStyle/>
          <a:p>
            <a:pPr algn="just"/>
            <a:r>
              <a:rPr lang="en-US" sz="2800" b="1">
                <a:solidFill>
                  <a:schemeClr val="tx1">
                    <a:lumMod val="95000"/>
                    <a:lumOff val="5000"/>
                  </a:schemeClr>
                </a:solidFill>
              </a:rPr>
              <a:t>II. Viên xoang</a:t>
            </a:r>
            <a:endParaRPr lang="en-US" sz="2800">
              <a:solidFill>
                <a:schemeClr val="tx1">
                  <a:lumMod val="95000"/>
                  <a:lumOff val="5000"/>
                </a:schemeClr>
              </a:solidFill>
            </a:endParaRPr>
          </a:p>
          <a:p>
            <a:pPr algn="just"/>
            <a:r>
              <a:rPr lang="en-US" sz="2400" b="1">
                <a:solidFill>
                  <a:srgbClr val="FF0000"/>
                </a:solidFill>
              </a:rPr>
              <a:t>1. Đại cương</a:t>
            </a:r>
            <a:endParaRPr lang="en-US" sz="2400">
              <a:solidFill>
                <a:srgbClr val="FF0000"/>
              </a:solidFill>
            </a:endParaRPr>
          </a:p>
        </p:txBody>
      </p:sp>
      <p:sp>
        <p:nvSpPr>
          <p:cNvPr id="21" name="Rectangle 20"/>
          <p:cNvSpPr/>
          <p:nvPr/>
        </p:nvSpPr>
        <p:spPr>
          <a:xfrm>
            <a:off x="6578683" y="3125062"/>
            <a:ext cx="2473754" cy="517065"/>
          </a:xfrm>
          <a:prstGeom prst="rect">
            <a:avLst/>
          </a:prstGeom>
        </p:spPr>
        <p:txBody>
          <a:bodyPr wrap="none">
            <a:spAutoFit/>
          </a:bodyPr>
          <a:lstStyle/>
          <a:p>
            <a:pPr algn="just">
              <a:lnSpc>
                <a:spcPct val="115000"/>
              </a:lnSpc>
            </a:pPr>
            <a:r>
              <a:rPr lang="en-US" sz="2400" b="1">
                <a:solidFill>
                  <a:srgbClr val="FF0000"/>
                </a:solidFill>
              </a:rPr>
              <a:t>2. Nguyên nhân</a:t>
            </a:r>
            <a:endParaRPr lang="en-US" sz="2400">
              <a:solidFill>
                <a:srgbClr val="FF0000"/>
              </a:solidFill>
            </a:endParaRPr>
          </a:p>
        </p:txBody>
      </p:sp>
      <p:sp>
        <p:nvSpPr>
          <p:cNvPr id="22" name="Rectangle 21"/>
          <p:cNvSpPr/>
          <p:nvPr/>
        </p:nvSpPr>
        <p:spPr>
          <a:xfrm>
            <a:off x="6592675" y="3677110"/>
            <a:ext cx="3737562" cy="517065"/>
          </a:xfrm>
          <a:prstGeom prst="rect">
            <a:avLst/>
          </a:prstGeom>
        </p:spPr>
        <p:txBody>
          <a:bodyPr wrap="none">
            <a:spAutoFit/>
          </a:bodyPr>
          <a:lstStyle/>
          <a:p>
            <a:pPr algn="just">
              <a:lnSpc>
                <a:spcPct val="115000"/>
              </a:lnSpc>
            </a:pPr>
            <a:r>
              <a:rPr lang="en-US" sz="2400" b="1">
                <a:solidFill>
                  <a:srgbClr val="FF0000"/>
                </a:solidFill>
              </a:rPr>
              <a:t>3. Triệu chứng </a:t>
            </a:r>
            <a:r>
              <a:rPr lang="en-US" sz="2400" b="1">
                <a:solidFill>
                  <a:srgbClr val="FF0000"/>
                </a:solidFill>
              </a:rPr>
              <a:t>của </a:t>
            </a:r>
            <a:r>
              <a:rPr lang="en-US" sz="2400" b="1" smtClean="0">
                <a:solidFill>
                  <a:srgbClr val="FF0000"/>
                </a:solidFill>
              </a:rPr>
              <a:t>bệnh</a:t>
            </a:r>
            <a:endParaRPr lang="en-US" sz="2400">
              <a:solidFill>
                <a:srgbClr val="FF0000"/>
              </a:solidFill>
            </a:endParaRPr>
          </a:p>
        </p:txBody>
      </p:sp>
      <p:sp>
        <p:nvSpPr>
          <p:cNvPr id="23" name="Rectangle 22"/>
          <p:cNvSpPr/>
          <p:nvPr/>
        </p:nvSpPr>
        <p:spPr>
          <a:xfrm>
            <a:off x="6607711" y="4217416"/>
            <a:ext cx="1585690" cy="498598"/>
          </a:xfrm>
          <a:prstGeom prst="rect">
            <a:avLst/>
          </a:prstGeom>
        </p:spPr>
        <p:txBody>
          <a:bodyPr wrap="none">
            <a:spAutoFit/>
          </a:bodyPr>
          <a:lstStyle/>
          <a:p>
            <a:pPr algn="just">
              <a:lnSpc>
                <a:spcPct val="110000"/>
              </a:lnSpc>
            </a:pPr>
            <a:r>
              <a:rPr lang="en-US" sz="2400" b="1">
                <a:solidFill>
                  <a:srgbClr val="FF0000"/>
                </a:solidFill>
              </a:rPr>
              <a:t>4. Điều trị</a:t>
            </a:r>
            <a:endParaRPr lang="en-US" sz="2400">
              <a:solidFill>
                <a:srgbClr val="FF0000"/>
              </a:solidFill>
            </a:endParaRPr>
          </a:p>
        </p:txBody>
      </p:sp>
      <p:sp>
        <p:nvSpPr>
          <p:cNvPr id="24" name="Rectangle 23"/>
          <p:cNvSpPr/>
          <p:nvPr/>
        </p:nvSpPr>
        <p:spPr>
          <a:xfrm>
            <a:off x="6607189" y="4686986"/>
            <a:ext cx="2300630" cy="498598"/>
          </a:xfrm>
          <a:prstGeom prst="rect">
            <a:avLst/>
          </a:prstGeom>
        </p:spPr>
        <p:txBody>
          <a:bodyPr wrap="none">
            <a:spAutoFit/>
          </a:bodyPr>
          <a:lstStyle/>
          <a:p>
            <a:pPr algn="just">
              <a:lnSpc>
                <a:spcPct val="110000"/>
              </a:lnSpc>
            </a:pPr>
            <a:r>
              <a:rPr lang="en-US" sz="2400" b="1">
                <a:solidFill>
                  <a:srgbClr val="FF0000"/>
                </a:solidFill>
              </a:rPr>
              <a:t>5. Phòng bệnh</a:t>
            </a:r>
            <a:endParaRPr lang="en-US" sz="2400">
              <a:solidFill>
                <a:srgbClr val="FF0000"/>
              </a:solidFill>
            </a:endParaRPr>
          </a:p>
        </p:txBody>
      </p:sp>
      <p:sp>
        <p:nvSpPr>
          <p:cNvPr id="8" name="Minus 7"/>
          <p:cNvSpPr/>
          <p:nvPr/>
        </p:nvSpPr>
        <p:spPr>
          <a:xfrm rot="5400000">
            <a:off x="1916770" y="3902888"/>
            <a:ext cx="6724166" cy="966636"/>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withEffect">
                                  <p:stCondLst>
                                    <p:cond delay="0"/>
                                  </p:stCondLst>
                                  <p:childTnLst>
                                    <p:set>
                                      <p:cBhvr>
                                        <p:cTn id="6" dur="1" fill="hold">
                                          <p:stCondLst>
                                            <p:cond delay="0"/>
                                          </p:stCondLst>
                                        </p:cTn>
                                        <p:tgtEl>
                                          <p:spTgt spid="6169"/>
                                        </p:tgtEl>
                                        <p:attrNameLst>
                                          <p:attrName>style.visibility</p:attrName>
                                        </p:attrNameLst>
                                      </p:cBhvr>
                                      <p:to>
                                        <p:strVal val="visible"/>
                                      </p:to>
                                    </p:set>
                                    <p:animEffect transition="in" filter="barn(inVertical)">
                                      <p:cBhvr>
                                        <p:cTn id="7" dur="500"/>
                                        <p:tgtEl>
                                          <p:spTgt spid="616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1000"/>
                                        <p:tgtEl>
                                          <p:spTgt spid="2"/>
                                        </p:tgtEl>
                                      </p:cBhvr>
                                    </p:animEffect>
                                    <p:anim calcmode="lin" valueType="num">
                                      <p:cBhvr>
                                        <p:cTn id="33" dur="1000" fill="hold"/>
                                        <p:tgtEl>
                                          <p:spTgt spid="2"/>
                                        </p:tgtEl>
                                        <p:attrNameLst>
                                          <p:attrName>ppt_x</p:attrName>
                                        </p:attrNameLst>
                                      </p:cBhvr>
                                      <p:tavLst>
                                        <p:tav tm="0">
                                          <p:val>
                                            <p:strVal val="#ppt_x"/>
                                          </p:val>
                                        </p:tav>
                                        <p:tav tm="100000">
                                          <p:val>
                                            <p:strVal val="#ppt_x"/>
                                          </p:val>
                                        </p:tav>
                                      </p:tavLst>
                                    </p:anim>
                                    <p:anim calcmode="lin" valueType="num">
                                      <p:cBhvr>
                                        <p:cTn id="3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barn(inVertical)">
                                      <p:cBhvr>
                                        <p:cTn id="39" dur="500"/>
                                        <p:tgtEl>
                                          <p:spTgt spid="7"/>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arn(inVertical)">
                                      <p:cBhvr>
                                        <p:cTn id="42" dur="500"/>
                                        <p:tgtEl>
                                          <p:spTgt spid="21"/>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barn(inVertical)">
                                      <p:cBhvr>
                                        <p:cTn id="45" dur="500"/>
                                        <p:tgtEl>
                                          <p:spTgt spid="22"/>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barn(inVertical)">
                                      <p:cBhvr>
                                        <p:cTn id="48" dur="500"/>
                                        <p:tgtEl>
                                          <p:spTgt spid="23"/>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barn(inVertical)">
                                      <p:cBhvr>
                                        <p:cTn id="5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21" grpId="0"/>
      <p:bldP spid="22" grpId="0"/>
      <p:bldP spid="23"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2"/>
          </p:nvPr>
        </p:nvSpPr>
        <p:spPr>
          <a:xfrm>
            <a:off x="283936" y="617085"/>
            <a:ext cx="6827838" cy="5829300"/>
          </a:xfrm>
        </p:spPr>
        <p:txBody>
          <a:bodyPr/>
          <a:lstStyle/>
          <a:p>
            <a:pPr algn="just" eaLnBrk="1" hangingPunct="1">
              <a:lnSpc>
                <a:spcPct val="110000"/>
              </a:lnSpc>
            </a:pPr>
            <a:r>
              <a:rPr lang="en-US" sz="2400" b="1" smtClean="0">
                <a:solidFill>
                  <a:srgbClr val="FF0000"/>
                </a:solidFill>
                <a:latin typeface="Arial" charset="0"/>
              </a:rPr>
              <a:t>I. Viêm tai giữa</a:t>
            </a:r>
            <a:endParaRPr lang="en-US" sz="2400" smtClean="0">
              <a:solidFill>
                <a:srgbClr val="FF0000"/>
              </a:solidFill>
              <a:latin typeface="Arial" charset="0"/>
            </a:endParaRPr>
          </a:p>
          <a:p>
            <a:pPr algn="just" eaLnBrk="1" hangingPunct="1">
              <a:lnSpc>
                <a:spcPct val="110000"/>
              </a:lnSpc>
            </a:pPr>
            <a:r>
              <a:rPr lang="en-US" sz="2400" b="1" smtClean="0">
                <a:solidFill>
                  <a:srgbClr val="FF0000"/>
                </a:solidFill>
                <a:latin typeface="Arial" charset="0"/>
              </a:rPr>
              <a:t>1. Đại cương</a:t>
            </a:r>
            <a:endParaRPr lang="en-US" sz="2400" smtClean="0">
              <a:solidFill>
                <a:srgbClr val="FF0000"/>
              </a:solidFill>
              <a:latin typeface="Arial" charset="0"/>
            </a:endParaRPr>
          </a:p>
          <a:p>
            <a:pPr algn="just" eaLnBrk="1" hangingPunct="1">
              <a:lnSpc>
                <a:spcPct val="110000"/>
              </a:lnSpc>
            </a:pPr>
            <a:r>
              <a:rPr lang="en-US" sz="2400" smtClean="0">
                <a:latin typeface="Arial" charset="0"/>
              </a:rPr>
              <a:t>Viêm tai giữa là một trong các bệnh về tai khá phổ biến thường gặp ở trẻ em, tuy nhiên số người lớn bị viêm tai giữa cũng không phải là ít. </a:t>
            </a:r>
          </a:p>
          <a:p>
            <a:pPr algn="just" eaLnBrk="1" hangingPunct="1">
              <a:lnSpc>
                <a:spcPct val="110000"/>
              </a:lnSpc>
            </a:pPr>
            <a:r>
              <a:rPr lang="en-US" sz="2400" smtClean="0">
                <a:latin typeface="Arial" charset="0"/>
              </a:rPr>
              <a:t>Nếu không được điều trị kịp thời và đúng phương pháp thì bệnh thường dẫn tới biến chứng nguy hiểm như: viêm tai giữa mạn tính; viêm tai xương chũm; biến chứng nội sọ: viêm màng não, áp xe não; biến chứng mạch máu: viêm tắc tĩnh mạch bên.Liệt dây VII ngoại vi.</a:t>
            </a:r>
          </a:p>
        </p:txBody>
      </p:sp>
      <p:pic>
        <p:nvPicPr>
          <p:cNvPr id="21507" name="Picture 2"/>
          <p:cNvPicPr>
            <a:picLocks noChangeAspect="1" noChangeArrowheads="1"/>
          </p:cNvPicPr>
          <p:nvPr/>
        </p:nvPicPr>
        <p:blipFill>
          <a:blip r:embed="rId3"/>
          <a:srcRect/>
          <a:stretch>
            <a:fillRect/>
          </a:stretch>
        </p:blipFill>
        <p:spPr bwMode="auto">
          <a:xfrm>
            <a:off x="7329488" y="0"/>
            <a:ext cx="4862512" cy="3859213"/>
          </a:xfrm>
          <a:prstGeom prst="rect">
            <a:avLst/>
          </a:prstGeom>
          <a:noFill/>
          <a:ln w="9525">
            <a:noFill/>
            <a:miter lim="800000"/>
            <a:headEnd/>
            <a:tailEnd/>
          </a:ln>
        </p:spPr>
      </p:pic>
      <p:pic>
        <p:nvPicPr>
          <p:cNvPr id="21508" name="Picture 3"/>
          <p:cNvPicPr>
            <a:picLocks noChangeAspect="1" noChangeArrowheads="1"/>
          </p:cNvPicPr>
          <p:nvPr/>
        </p:nvPicPr>
        <p:blipFill>
          <a:blip r:embed="rId4"/>
          <a:srcRect/>
          <a:stretch>
            <a:fillRect/>
          </a:stretch>
        </p:blipFill>
        <p:spPr bwMode="auto">
          <a:xfrm>
            <a:off x="7319963" y="3757613"/>
            <a:ext cx="4872037" cy="31003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9088" y="612775"/>
            <a:ext cx="11553825" cy="5788025"/>
          </a:xfrm>
          <a:prstGeom prst="rect">
            <a:avLst/>
          </a:prstGeom>
          <a:noFill/>
          <a:ln w="9525">
            <a:noFill/>
            <a:miter lim="800000"/>
            <a:headEnd/>
            <a:tailEnd/>
          </a:ln>
        </p:spPr>
        <p:txBody>
          <a:bodyPr>
            <a:spAutoFit/>
          </a:bodyPr>
          <a:lstStyle/>
          <a:p>
            <a:pPr algn="just">
              <a:lnSpc>
                <a:spcPct val="115000"/>
              </a:lnSpc>
            </a:pPr>
            <a:r>
              <a:rPr lang="en-US" sz="2500" b="1">
                <a:solidFill>
                  <a:srgbClr val="FF0000"/>
                </a:solidFill>
              </a:rPr>
              <a:t>2. Nguyên nhân</a:t>
            </a:r>
            <a:endParaRPr lang="en-US" sz="2500">
              <a:solidFill>
                <a:srgbClr val="FF0000"/>
              </a:solidFill>
            </a:endParaRPr>
          </a:p>
          <a:p>
            <a:pPr algn="just">
              <a:lnSpc>
                <a:spcPct val="115000"/>
              </a:lnSpc>
            </a:pPr>
            <a:r>
              <a:rPr lang="en-US" sz="2500" b="1">
                <a:solidFill>
                  <a:srgbClr val="FF0000"/>
                </a:solidFill>
              </a:rPr>
              <a:t>2.1. Đối với trẻ em</a:t>
            </a:r>
            <a:r>
              <a:rPr lang="en-US" sz="2500"/>
              <a:t>: </a:t>
            </a:r>
          </a:p>
          <a:p>
            <a:pPr algn="just">
              <a:lnSpc>
                <a:spcPct val="115000"/>
              </a:lnSpc>
            </a:pPr>
            <a:r>
              <a:rPr lang="en-US" sz="2500"/>
              <a:t>Viêm tai giữa thường gây ra bởi vi khuẩn hoặc vi rút. Đây là dạng viêm cấp do nhiễm trùng hay do ứ đọng dịch trong vòm tai. Viêm tai giữa ở trẻ em có thể hình thành do 1 số tác nhân sau:</a:t>
            </a:r>
          </a:p>
          <a:p>
            <a:pPr algn="just">
              <a:lnSpc>
                <a:spcPct val="115000"/>
              </a:lnSpc>
            </a:pPr>
            <a:r>
              <a:rPr lang="en-US" sz="2500"/>
              <a:t>- Viêm tai giữa thường đi kèm hoặc đi sau 3 bệnh phổ biến: Viêm họng cấp, viêm mũi cấp và viêm amiđan cấp. Vi khuẩn từ các ổ viêm này lây lan dần lên tai gây ra bệnh. </a:t>
            </a:r>
          </a:p>
          <a:p>
            <a:pPr algn="just">
              <a:lnSpc>
                <a:spcPct val="115000"/>
              </a:lnSpc>
            </a:pPr>
            <a:r>
              <a:rPr lang="en-US" sz="2500"/>
              <a:t>- Do cấu tạo vòi nhĩ ở trẻ em ngắn, khẩu kính to hơn so với người lớn nên vi khuẩn cũng sẽ dễ dàng lan lên tai giữa, nhất là khi em bé nằm ngửa và khóc.</a:t>
            </a:r>
          </a:p>
          <a:p>
            <a:pPr algn="just">
              <a:lnSpc>
                <a:spcPct val="115000"/>
              </a:lnSpc>
            </a:pPr>
            <a:r>
              <a:rPr lang="en-US" sz="2500"/>
              <a:t>- Hệ thống niêm mạc đường hô hấp nhạy cảm, dễ tiết dịch do phản ứng với các kích thích làm ứ dịch nhiều trong tai gây viêm tai giữa.</a:t>
            </a:r>
          </a:p>
          <a:p>
            <a:pPr algn="just">
              <a:lnSpc>
                <a:spcPct val="115000"/>
              </a:lnSpc>
            </a:pPr>
            <a:r>
              <a:rPr lang="en-US" sz="2500"/>
              <a:t>- Nước đọng trong tai khi tắm cũng có khả năng gây ra bệnh.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61938" y="319088"/>
            <a:ext cx="11553825" cy="5981700"/>
          </a:xfrm>
          <a:prstGeom prst="rect">
            <a:avLst/>
          </a:prstGeom>
          <a:noFill/>
          <a:ln w="9525">
            <a:noFill/>
            <a:miter lim="800000"/>
            <a:headEnd/>
            <a:tailEnd/>
          </a:ln>
        </p:spPr>
        <p:txBody>
          <a:bodyPr>
            <a:spAutoFit/>
          </a:bodyPr>
          <a:lstStyle/>
          <a:p>
            <a:pPr algn="just">
              <a:lnSpc>
                <a:spcPct val="115000"/>
              </a:lnSpc>
            </a:pPr>
            <a:r>
              <a:rPr lang="en-US" sz="2400" b="1">
                <a:solidFill>
                  <a:srgbClr val="FF0000"/>
                </a:solidFill>
              </a:rPr>
              <a:t>2.2. Đối với người lớn</a:t>
            </a:r>
            <a:r>
              <a:rPr lang="en-US" sz="2400">
                <a:solidFill>
                  <a:srgbClr val="FF0000"/>
                </a:solidFill>
              </a:rPr>
              <a:t>:</a:t>
            </a:r>
          </a:p>
          <a:p>
            <a:pPr algn="just">
              <a:lnSpc>
                <a:spcPct val="115000"/>
              </a:lnSpc>
            </a:pPr>
            <a:r>
              <a:rPr lang="en-US" sz="2400"/>
              <a:t>Do lúc này cấu trúc tai đã phát triển hoàn thiện nên hiếm gặp các nguyên nhân gây viêm tai giữa như trẻ nhỏ. Thông thường với người lớn viêm tai chủ yếu do một số nguyên nhân sau:</a:t>
            </a:r>
          </a:p>
          <a:p>
            <a:pPr algn="just">
              <a:lnSpc>
                <a:spcPct val="115000"/>
              </a:lnSpc>
            </a:pPr>
            <a:r>
              <a:rPr lang="en-US" sz="2400"/>
              <a:t>- Viêm tai giữa từ nhỏ chưa điều trị triệt để dần thành viêm tai giữa mãn tính.</a:t>
            </a:r>
          </a:p>
          <a:p>
            <a:pPr algn="just">
              <a:lnSpc>
                <a:spcPct val="115000"/>
              </a:lnSpc>
            </a:pPr>
            <a:r>
              <a:rPr lang="en-US" sz="2400"/>
              <a:t>- Do dùng vật cứng, nhọn hay dùng chung các dụng cụ ngoáy tai làm tai bị tổn thương hay nước bẩn có điều kiện xâm nhập vào tai.</a:t>
            </a:r>
          </a:p>
          <a:p>
            <a:pPr algn="just">
              <a:lnSpc>
                <a:spcPct val="115000"/>
              </a:lnSpc>
            </a:pPr>
            <a:r>
              <a:rPr lang="en-US" sz="2400"/>
              <a:t>- Viêm từ tai ngoài hoặc biến chứng từ một số bệnh như viêm mũi, viêm xoang</a:t>
            </a:r>
          </a:p>
          <a:p>
            <a:pPr algn="just">
              <a:lnSpc>
                <a:spcPct val="115000"/>
              </a:lnSpc>
            </a:pPr>
            <a:r>
              <a:rPr lang="en-US" sz="2400" b="1">
                <a:solidFill>
                  <a:srgbClr val="FF0000"/>
                </a:solidFill>
              </a:rPr>
              <a:t>3. Triệu chứng của bệnh viêm tai giữa</a:t>
            </a:r>
            <a:endParaRPr lang="en-US" sz="2400">
              <a:solidFill>
                <a:srgbClr val="FF0000"/>
              </a:solidFill>
            </a:endParaRPr>
          </a:p>
          <a:p>
            <a:pPr algn="just">
              <a:lnSpc>
                <a:spcPct val="115000"/>
              </a:lnSpc>
            </a:pPr>
            <a:r>
              <a:rPr lang="en-US" sz="2400"/>
              <a:t>- Sau đây là một số những triệu chứng thường gặp khi bị viêm tai giữa</a:t>
            </a:r>
          </a:p>
          <a:p>
            <a:pPr algn="just">
              <a:lnSpc>
                <a:spcPct val="115000"/>
              </a:lnSpc>
            </a:pPr>
            <a:r>
              <a:rPr lang="en-US" sz="2400"/>
              <a:t>+ Trẻ em: Các triệu chứng thường gặp ở trẻ em bao gồm đau tai nhất là khi nằm xuống, sốt, nhức đầu, khó nghe hoặc phản ứng với âm thanh, khó ngủ và cáu kỉnh hởn bình thường, thoát dịch chất lỏng từ tai, quấy khóc...</a:t>
            </a:r>
          </a:p>
          <a:p>
            <a:pPr algn="just">
              <a:lnSpc>
                <a:spcPct val="115000"/>
              </a:lnSpc>
            </a:pPr>
            <a:r>
              <a:rPr lang="en-US" sz="2400"/>
              <a:t>+ Người lớn: Đau tai, giảm thính giác, thoát dịch chất lỏng từ tai, đau họng, sốt...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1000"/>
                                        <p:tgtEl>
                                          <p:spTgt spid="4">
                                            <p:txEl>
                                              <p:pRg st="4" end="4"/>
                                            </p:txEl>
                                          </p:spTgt>
                                        </p:tgtEl>
                                      </p:cBhvr>
                                    </p:animEffect>
                                    <p:anim calcmode="lin" valueType="num">
                                      <p:cBhvr>
                                        <p:cTn id="2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Effect transition="in" filter="fade">
                                      <p:cBhvr>
                                        <p:cTn id="44" dur="1000"/>
                                        <p:tgtEl>
                                          <p:spTgt spid="4">
                                            <p:txEl>
                                              <p:pRg st="7" end="7"/>
                                            </p:txEl>
                                          </p:spTgt>
                                        </p:tgtEl>
                                      </p:cBhvr>
                                    </p:animEffect>
                                    <p:anim calcmode="lin" valueType="num">
                                      <p:cBhvr>
                                        <p:cTn id="4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61938" y="261938"/>
            <a:ext cx="11553825" cy="6518275"/>
          </a:xfrm>
          <a:prstGeom prst="rect">
            <a:avLst/>
          </a:prstGeom>
          <a:noFill/>
          <a:ln w="9525">
            <a:noFill/>
            <a:miter lim="800000"/>
            <a:headEnd/>
            <a:tailEnd/>
          </a:ln>
        </p:spPr>
        <p:txBody>
          <a:bodyPr>
            <a:spAutoFit/>
          </a:bodyPr>
          <a:lstStyle/>
          <a:p>
            <a:pPr algn="just">
              <a:lnSpc>
                <a:spcPct val="110000"/>
              </a:lnSpc>
            </a:pPr>
            <a:r>
              <a:rPr lang="en-US" sz="2400" b="1">
                <a:solidFill>
                  <a:srgbClr val="FF0000"/>
                </a:solidFill>
              </a:rPr>
              <a:t>4. Điều trị</a:t>
            </a:r>
            <a:endParaRPr lang="en-US" sz="2400">
              <a:solidFill>
                <a:srgbClr val="FF0000"/>
              </a:solidFill>
            </a:endParaRPr>
          </a:p>
          <a:p>
            <a:pPr algn="just">
              <a:lnSpc>
                <a:spcPct val="110000"/>
              </a:lnSpc>
            </a:pPr>
            <a:r>
              <a:rPr lang="en-US" sz="2400"/>
              <a:t>Dùng thuốc hạ sốt khi sốt trên 38,5 độ C</a:t>
            </a:r>
          </a:p>
          <a:p>
            <a:pPr algn="just">
              <a:lnSpc>
                <a:spcPct val="110000"/>
              </a:lnSpc>
            </a:pPr>
            <a:r>
              <a:rPr lang="en-US" sz="2400"/>
              <a:t>+ Với trẻ nhỏ dùng Paracetamol với liều 10- 15 mg/kg cân nặng giữa các lần uống cách nhau ít nhất 4- 6h</a:t>
            </a:r>
          </a:p>
          <a:p>
            <a:pPr algn="just">
              <a:lnSpc>
                <a:spcPct val="110000"/>
              </a:lnSpc>
            </a:pPr>
            <a:r>
              <a:rPr lang="en-US" sz="2400"/>
              <a:t>+ Người lớn 1-2 viên/ lần cách nhau giữa các lần ít nhất từ 4- 6h</a:t>
            </a:r>
          </a:p>
          <a:p>
            <a:pPr algn="just">
              <a:lnSpc>
                <a:spcPct val="110000"/>
              </a:lnSpc>
            </a:pPr>
            <a:r>
              <a:rPr lang="en-US" sz="2400"/>
              <a:t>Đến ngay bệnh viện hoặc phòng khám TMH để khám và tư vấn dùng thuốc. Chú ý không được tự ý mua thuốc về dùng có thể làm bệnh nặng và dễ xảy ra các biến chứng.</a:t>
            </a:r>
          </a:p>
          <a:p>
            <a:pPr algn="just">
              <a:lnSpc>
                <a:spcPct val="110000"/>
              </a:lnSpc>
            </a:pPr>
            <a:r>
              <a:rPr lang="en-US" sz="2400" b="1">
                <a:solidFill>
                  <a:srgbClr val="FF0000"/>
                </a:solidFill>
              </a:rPr>
              <a:t>5. Phòng bệnh</a:t>
            </a:r>
            <a:endParaRPr lang="en-US" sz="2400">
              <a:solidFill>
                <a:srgbClr val="FF0000"/>
              </a:solidFill>
            </a:endParaRPr>
          </a:p>
          <a:p>
            <a:pPr algn="just">
              <a:lnSpc>
                <a:spcPct val="110000"/>
              </a:lnSpc>
            </a:pPr>
            <a:r>
              <a:rPr lang="en-US" sz="2400"/>
              <a:t>Vệ sinh mũi họng cho trẻ và người bệnh trong các bệnh nhiễm trùng lây.</a:t>
            </a:r>
          </a:p>
          <a:p>
            <a:pPr algn="just">
              <a:lnSpc>
                <a:spcPct val="110000"/>
              </a:lnSpc>
            </a:pPr>
            <a:r>
              <a:rPr lang="en-US" sz="2400"/>
              <a:t>Phát hiện và điều trị đúng cách các bệnh ở mũi họng sẽ phòng được viêm tai giữa cấp. Đặc biệt là viêm VA ở trẻ em. Khi cần có thể chỉ địmh nạo VA</a:t>
            </a:r>
          </a:p>
          <a:p>
            <a:pPr algn="just">
              <a:lnSpc>
                <a:spcPct val="110000"/>
              </a:lnSpc>
            </a:pPr>
            <a:r>
              <a:rPr lang="en-US" sz="2400"/>
              <a:t>Điều trị đúng và kịp thời, theo dõi tốt các VTG cấp, nhất là sau các bệnh nhiễm trùng lây, không để trở thành mạn tính và gây các biến chứng.</a:t>
            </a:r>
          </a:p>
          <a:p>
            <a:pPr algn="just">
              <a:lnSpc>
                <a:spcPct val="110000"/>
              </a:lnSpc>
            </a:pPr>
            <a:r>
              <a:rPr lang="en-US" sz="2400"/>
              <a:t>Hướng dẫn và tuyên truyền với các bà mẹ biết chăm sóc và vệ sinh tai- mũi họng cho trẻ. Biết phát hiện sớm và điều trị đúng viêm tai giữa ở trẻ 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1000"/>
                                        <p:tgtEl>
                                          <p:spTgt spid="4">
                                            <p:txEl>
                                              <p:pRg st="4" end="4"/>
                                            </p:txEl>
                                          </p:spTgt>
                                        </p:tgtEl>
                                      </p:cBhvr>
                                    </p:animEffect>
                                    <p:anim calcmode="lin" valueType="num">
                                      <p:cBhvr>
                                        <p:cTn id="2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Effect transition="in" filter="fade">
                                      <p:cBhvr>
                                        <p:cTn id="44" dur="1000"/>
                                        <p:tgtEl>
                                          <p:spTgt spid="4">
                                            <p:txEl>
                                              <p:pRg st="7" end="7"/>
                                            </p:txEl>
                                          </p:spTgt>
                                        </p:tgtEl>
                                      </p:cBhvr>
                                    </p:animEffect>
                                    <p:anim calcmode="lin" valueType="num">
                                      <p:cBhvr>
                                        <p:cTn id="4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Effect transition="in" filter="fade">
                                      <p:cBhvr>
                                        <p:cTn id="49" dur="1000"/>
                                        <p:tgtEl>
                                          <p:spTgt spid="4">
                                            <p:txEl>
                                              <p:pRg st="8" end="8"/>
                                            </p:txEl>
                                          </p:spTgt>
                                        </p:tgtEl>
                                      </p:cBhvr>
                                    </p:animEffect>
                                    <p:anim calcmode="lin" valueType="num">
                                      <p:cBhvr>
                                        <p:cTn id="50"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4">
                                            <p:txEl>
                                              <p:pRg st="9" end="9"/>
                                            </p:txEl>
                                          </p:spTgt>
                                        </p:tgtEl>
                                        <p:attrNameLst>
                                          <p:attrName>style.visibility</p:attrName>
                                        </p:attrNameLst>
                                      </p:cBhvr>
                                      <p:to>
                                        <p:strVal val="visible"/>
                                      </p:to>
                                    </p:set>
                                    <p:animEffect transition="in" filter="fade">
                                      <p:cBhvr>
                                        <p:cTn id="54" dur="1000"/>
                                        <p:tgtEl>
                                          <p:spTgt spid="4">
                                            <p:txEl>
                                              <p:pRg st="9" end="9"/>
                                            </p:txEl>
                                          </p:spTgt>
                                        </p:tgtEl>
                                      </p:cBhvr>
                                    </p:animEffect>
                                    <p:anim calcmode="lin" valueType="num">
                                      <p:cBhvr>
                                        <p:cTn id="55"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15900" y="85725"/>
            <a:ext cx="8042275" cy="2282825"/>
          </a:xfrm>
          <a:prstGeom prst="rect">
            <a:avLst/>
          </a:prstGeom>
          <a:noFill/>
          <a:ln w="9525">
            <a:noFill/>
            <a:miter lim="800000"/>
            <a:headEnd/>
            <a:tailEnd/>
          </a:ln>
        </p:spPr>
        <p:txBody>
          <a:bodyPr>
            <a:spAutoFit/>
          </a:bodyPr>
          <a:lstStyle/>
          <a:p>
            <a:pPr algn="just"/>
            <a:r>
              <a:rPr lang="en-US" sz="2400" b="1">
                <a:solidFill>
                  <a:srgbClr val="FF0000"/>
                </a:solidFill>
              </a:rPr>
              <a:t>II. Viên xoang</a:t>
            </a:r>
            <a:endParaRPr lang="en-US" sz="2400">
              <a:solidFill>
                <a:srgbClr val="FF0000"/>
              </a:solidFill>
            </a:endParaRPr>
          </a:p>
          <a:p>
            <a:pPr algn="just"/>
            <a:r>
              <a:rPr lang="en-US" sz="2400" b="1">
                <a:solidFill>
                  <a:srgbClr val="FF0000"/>
                </a:solidFill>
              </a:rPr>
              <a:t>1. Đại cương</a:t>
            </a:r>
            <a:endParaRPr lang="en-US" sz="2400">
              <a:solidFill>
                <a:srgbClr val="FF0000"/>
              </a:solidFill>
            </a:endParaRPr>
          </a:p>
          <a:p>
            <a:pPr algn="just"/>
            <a:r>
              <a:rPr lang="en-US" sz="2400"/>
              <a:t>Viêm xoang cấp tính là viêm niêm mạc xoang cấp tính. Thông thường một xoang bị viêm, có khi cả hai bên, hoặc lan ra cả xoang sàng, xoang trán, xoang bướm tạo thành viêm đa xoang.</a:t>
            </a:r>
          </a:p>
        </p:txBody>
      </p:sp>
      <p:pic>
        <p:nvPicPr>
          <p:cNvPr id="29698" name="Picture 2"/>
          <p:cNvPicPr>
            <a:picLocks noChangeAspect="1" noChangeArrowheads="1"/>
          </p:cNvPicPr>
          <p:nvPr/>
        </p:nvPicPr>
        <p:blipFill>
          <a:blip r:embed="rId3"/>
          <a:srcRect/>
          <a:stretch>
            <a:fillRect/>
          </a:stretch>
        </p:blipFill>
        <p:spPr bwMode="auto">
          <a:xfrm>
            <a:off x="8274050" y="0"/>
            <a:ext cx="3917950" cy="3119438"/>
          </a:xfrm>
          <a:prstGeom prst="rect">
            <a:avLst/>
          </a:prstGeom>
          <a:noFill/>
          <a:ln w="9525">
            <a:noFill/>
            <a:miter lim="800000"/>
            <a:headEnd/>
            <a:tailEnd/>
          </a:ln>
        </p:spPr>
      </p:pic>
      <p:pic>
        <p:nvPicPr>
          <p:cNvPr id="29699" name="Picture 3"/>
          <p:cNvPicPr>
            <a:picLocks noChangeAspect="1" noChangeArrowheads="1"/>
          </p:cNvPicPr>
          <p:nvPr/>
        </p:nvPicPr>
        <p:blipFill>
          <a:blip r:embed="rId4"/>
          <a:srcRect/>
          <a:stretch>
            <a:fillRect/>
          </a:stretch>
        </p:blipFill>
        <p:spPr bwMode="auto">
          <a:xfrm>
            <a:off x="8248650" y="3732213"/>
            <a:ext cx="3943350" cy="3125787"/>
          </a:xfrm>
          <a:prstGeom prst="rect">
            <a:avLst/>
          </a:prstGeom>
          <a:noFill/>
          <a:ln w="9525">
            <a:noFill/>
            <a:miter lim="800000"/>
            <a:headEnd/>
            <a:tailEnd/>
          </a:ln>
        </p:spPr>
      </p:pic>
      <p:sp>
        <p:nvSpPr>
          <p:cNvPr id="2" name="Rectangle 3"/>
          <p:cNvSpPr>
            <a:spLocks noChangeArrowheads="1"/>
          </p:cNvSpPr>
          <p:nvPr/>
        </p:nvSpPr>
        <p:spPr bwMode="auto">
          <a:xfrm>
            <a:off x="85725" y="2366963"/>
            <a:ext cx="8026400" cy="4473575"/>
          </a:xfrm>
          <a:prstGeom prst="rect">
            <a:avLst/>
          </a:prstGeom>
          <a:noFill/>
          <a:ln w="9525">
            <a:noFill/>
            <a:miter lim="800000"/>
            <a:headEnd/>
            <a:tailEnd/>
          </a:ln>
        </p:spPr>
        <p:txBody>
          <a:bodyPr>
            <a:spAutoFit/>
          </a:bodyPr>
          <a:lstStyle/>
          <a:p>
            <a:pPr algn="just"/>
            <a:r>
              <a:rPr lang="en-US" sz="2400" b="1">
                <a:solidFill>
                  <a:srgbClr val="FF0000"/>
                </a:solidFill>
              </a:rPr>
              <a:t>2. Nguyên nhân</a:t>
            </a:r>
            <a:endParaRPr lang="en-US" sz="2400">
              <a:solidFill>
                <a:srgbClr val="FF0000"/>
              </a:solidFill>
            </a:endParaRPr>
          </a:p>
          <a:p>
            <a:pPr algn="just"/>
            <a:r>
              <a:rPr lang="en-US" sz="2400"/>
              <a:t>- Nhiễm khuẩn do viêm mũi hay viêm họng cấp tính, hoặc sau các bệnh nhiễm khuẩn lây qua đường hô hấp, nhiễm khuẩn do răng.</a:t>
            </a:r>
          </a:p>
          <a:p>
            <a:pPr algn="just"/>
            <a:r>
              <a:rPr lang="en-US" sz="2400"/>
              <a:t>- Các kích thích lý, hoá các hơi khí hoá chất độc, độ ẩm cao cũng là nguyên nhân gây viêm nhóm xoang trước cấp tính.</a:t>
            </a:r>
          </a:p>
          <a:p>
            <a:pPr algn="just"/>
            <a:r>
              <a:rPr lang="en-US" sz="2400"/>
              <a:t>- Chấn thương do hoả khí, cơ học hay áp lực gây xuất huyết, phù nề, thương tổn niêm mạc và thành xoang.</a:t>
            </a:r>
          </a:p>
          <a:p>
            <a:pPr algn="just"/>
            <a:r>
              <a:rPr lang="en-US" sz="2400"/>
              <a:t>- Các yếu tố tại chỗ như: dị hình vách ngăn hay nhét mèche mũi lâu ngày làm ứ tắc dịch tiết trong xoang.</a:t>
            </a:r>
          </a:p>
          <a:p>
            <a:pPr algn="just"/>
            <a:r>
              <a:rPr lang="en-US" sz="2400"/>
              <a:t>- Các yếu tố toàn thân như suy nhược, đái đường...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0" end="0"/>
                                            </p:txEl>
                                          </p:spTgt>
                                        </p:tgtEl>
                                        <p:attrNameLst>
                                          <p:attrName>style.visibility</p:attrName>
                                        </p:attrNameLst>
                                      </p:cBhvr>
                                      <p:to>
                                        <p:strVal val="visible"/>
                                      </p:to>
                                    </p:set>
                                    <p:animEffect transition="in" filter="fade">
                                      <p:cBhvr>
                                        <p:cTn id="24" dur="1000"/>
                                        <p:tgtEl>
                                          <p:spTgt spid="2">
                                            <p:txEl>
                                              <p:pRg st="0" end="0"/>
                                            </p:txEl>
                                          </p:spTgt>
                                        </p:tgtEl>
                                      </p:cBhvr>
                                    </p:animEffect>
                                    <p:anim calcmode="lin" valueType="num">
                                      <p:cBhvr>
                                        <p:cTn id="2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0" end="0"/>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1" end="1"/>
                                            </p:txEl>
                                          </p:spTgt>
                                        </p:tgtEl>
                                        <p:attrNameLst>
                                          <p:attrName>style.visibility</p:attrName>
                                        </p:attrNameLst>
                                      </p:cBhvr>
                                      <p:to>
                                        <p:strVal val="visible"/>
                                      </p:to>
                                    </p:set>
                                    <p:animEffect transition="in" filter="fade">
                                      <p:cBhvr>
                                        <p:cTn id="29" dur="1000"/>
                                        <p:tgtEl>
                                          <p:spTgt spid="2">
                                            <p:txEl>
                                              <p:pRg st="1" end="1"/>
                                            </p:txEl>
                                          </p:spTgt>
                                        </p:tgtEl>
                                      </p:cBhvr>
                                    </p:animEffect>
                                    <p:anim calcmode="lin" valueType="num">
                                      <p:cBhvr>
                                        <p:cTn id="3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1" end="1"/>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2" end="2"/>
                                            </p:txEl>
                                          </p:spTgt>
                                        </p:tgtEl>
                                        <p:attrNameLst>
                                          <p:attrName>style.visibility</p:attrName>
                                        </p:attrNameLst>
                                      </p:cBhvr>
                                      <p:to>
                                        <p:strVal val="visible"/>
                                      </p:to>
                                    </p:set>
                                    <p:animEffect transition="in" filter="fade">
                                      <p:cBhvr>
                                        <p:cTn id="34" dur="1000"/>
                                        <p:tgtEl>
                                          <p:spTgt spid="2">
                                            <p:txEl>
                                              <p:pRg st="2" end="2"/>
                                            </p:txEl>
                                          </p:spTgt>
                                        </p:tgtEl>
                                      </p:cBhvr>
                                    </p:animEffect>
                                    <p:anim calcmode="lin" valueType="num">
                                      <p:cBhvr>
                                        <p:cTn id="3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
                                            <p:txEl>
                                              <p:pRg st="3" end="3"/>
                                            </p:txEl>
                                          </p:spTgt>
                                        </p:tgtEl>
                                        <p:attrNameLst>
                                          <p:attrName>style.visibility</p:attrName>
                                        </p:attrNameLst>
                                      </p:cBhvr>
                                      <p:to>
                                        <p:strVal val="visible"/>
                                      </p:to>
                                    </p:set>
                                    <p:animEffect transition="in" filter="fade">
                                      <p:cBhvr>
                                        <p:cTn id="41" dur="1000"/>
                                        <p:tgtEl>
                                          <p:spTgt spid="2">
                                            <p:txEl>
                                              <p:pRg st="3" end="3"/>
                                            </p:txEl>
                                          </p:spTgt>
                                        </p:tgtEl>
                                      </p:cBhvr>
                                    </p:animEffect>
                                    <p:anim calcmode="lin" valueType="num">
                                      <p:cBhvr>
                                        <p:cTn id="4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3" end="3"/>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4" end="4"/>
                                            </p:txEl>
                                          </p:spTgt>
                                        </p:tgtEl>
                                        <p:attrNameLst>
                                          <p:attrName>style.visibility</p:attrName>
                                        </p:attrNameLst>
                                      </p:cBhvr>
                                      <p:to>
                                        <p:strVal val="visible"/>
                                      </p:to>
                                    </p:set>
                                    <p:animEffect transition="in" filter="fade">
                                      <p:cBhvr>
                                        <p:cTn id="46" dur="1000"/>
                                        <p:tgtEl>
                                          <p:spTgt spid="2">
                                            <p:txEl>
                                              <p:pRg st="4" end="4"/>
                                            </p:txEl>
                                          </p:spTgt>
                                        </p:tgtEl>
                                      </p:cBhvr>
                                    </p:animEffect>
                                    <p:anim calcmode="lin" valueType="num">
                                      <p:cBhvr>
                                        <p:cTn id="4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4" end="4"/>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
                                            <p:txEl>
                                              <p:pRg st="5" end="5"/>
                                            </p:txEl>
                                          </p:spTgt>
                                        </p:tgtEl>
                                        <p:attrNameLst>
                                          <p:attrName>style.visibility</p:attrName>
                                        </p:attrNameLst>
                                      </p:cBhvr>
                                      <p:to>
                                        <p:strVal val="visible"/>
                                      </p:to>
                                    </p:set>
                                    <p:animEffect transition="in" filter="fade">
                                      <p:cBhvr>
                                        <p:cTn id="51" dur="1000"/>
                                        <p:tgtEl>
                                          <p:spTgt spid="2">
                                            <p:txEl>
                                              <p:pRg st="5" end="5"/>
                                            </p:txEl>
                                          </p:spTgt>
                                        </p:tgtEl>
                                      </p:cBhvr>
                                    </p:animEffect>
                                    <p:anim calcmode="lin" valueType="num">
                                      <p:cBhvr>
                                        <p:cTn id="5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49263" y="703263"/>
            <a:ext cx="11453812" cy="5561012"/>
          </a:xfrm>
          <a:prstGeom prst="rect">
            <a:avLst/>
          </a:prstGeom>
          <a:noFill/>
          <a:ln w="9525">
            <a:noFill/>
            <a:miter lim="800000"/>
            <a:headEnd/>
            <a:tailEnd/>
          </a:ln>
        </p:spPr>
        <p:txBody>
          <a:bodyPr>
            <a:spAutoFit/>
          </a:bodyPr>
          <a:lstStyle/>
          <a:p>
            <a:pPr algn="just">
              <a:lnSpc>
                <a:spcPct val="115000"/>
              </a:lnSpc>
            </a:pPr>
            <a:r>
              <a:rPr lang="en-US" sz="2400" b="1">
                <a:solidFill>
                  <a:srgbClr val="FF0000"/>
                </a:solidFill>
              </a:rPr>
              <a:t>3. Triệu chứng</a:t>
            </a:r>
            <a:endParaRPr lang="en-US" sz="2400">
              <a:solidFill>
                <a:srgbClr val="FF0000"/>
              </a:solidFill>
            </a:endParaRPr>
          </a:p>
          <a:p>
            <a:pPr algn="just">
              <a:lnSpc>
                <a:spcPct val="115000"/>
              </a:lnSpc>
            </a:pPr>
            <a:r>
              <a:rPr lang="en-US" sz="2400"/>
              <a:t>* Đau nhức: Vùng bị nhức tùy theo xoang bị viêm:</a:t>
            </a:r>
          </a:p>
          <a:p>
            <a:pPr algn="just">
              <a:lnSpc>
                <a:spcPct val="115000"/>
              </a:lnSpc>
            </a:pPr>
            <a:r>
              <a:rPr lang="en-US" sz="2400"/>
              <a:t>+ Xoang hàm: nhức vùng má.</a:t>
            </a:r>
          </a:p>
          <a:p>
            <a:pPr algn="just">
              <a:lnSpc>
                <a:spcPct val="115000"/>
              </a:lnSpc>
            </a:pPr>
            <a:r>
              <a:rPr lang="en-US" sz="2400"/>
              <a:t>+ Xoang trán: nhức giữa 2 lông mày. Có giờ nhất định, thường là 10 giờ sáng.</a:t>
            </a:r>
          </a:p>
          <a:p>
            <a:pPr algn="just">
              <a:lnSpc>
                <a:spcPct val="115000"/>
              </a:lnSpc>
            </a:pPr>
            <a:r>
              <a:rPr lang="en-US" sz="2400"/>
              <a:t>+ Xoang sàng trước: nhức giữa 2 mắt.</a:t>
            </a:r>
          </a:p>
          <a:p>
            <a:pPr algn="just">
              <a:lnSpc>
                <a:spcPct val="115000"/>
              </a:lnSpc>
            </a:pPr>
            <a:r>
              <a:rPr lang="en-US" sz="2400"/>
              <a:t>+ Xoang sàng sau, xoang bướm: nhức trong sâu, nhức vùng gáy.</a:t>
            </a:r>
          </a:p>
          <a:p>
            <a:pPr algn="just">
              <a:lnSpc>
                <a:spcPct val="115000"/>
              </a:lnSpc>
            </a:pPr>
            <a:r>
              <a:rPr lang="en-US" sz="2400"/>
              <a:t>* Chảy mũi:</a:t>
            </a:r>
          </a:p>
          <a:p>
            <a:pPr algn="just">
              <a:lnSpc>
                <a:spcPct val="115000"/>
              </a:lnSpc>
            </a:pPr>
            <a:r>
              <a:rPr lang="en-US" sz="2400"/>
              <a:t>a. Viêm dị ứng: chảy mũi trong rất nhiều.</a:t>
            </a:r>
          </a:p>
          <a:p>
            <a:pPr algn="just">
              <a:lnSpc>
                <a:spcPct val="115000"/>
              </a:lnSpc>
            </a:pPr>
            <a:r>
              <a:rPr lang="en-US" sz="2400"/>
              <a:t>b. Viêm do vi khuẩn: chảy mũi đục, có khi như mủ.</a:t>
            </a:r>
          </a:p>
          <a:p>
            <a:pPr algn="just">
              <a:lnSpc>
                <a:spcPct val="115000"/>
              </a:lnSpc>
            </a:pPr>
            <a:r>
              <a:rPr lang="en-US" sz="2400"/>
              <a:t>- Viêm các xoang trước, chảy ra mũi trước.</a:t>
            </a:r>
          </a:p>
          <a:p>
            <a:pPr algn="just">
              <a:lnSpc>
                <a:spcPct val="115000"/>
              </a:lnSpc>
            </a:pPr>
            <a:r>
              <a:rPr lang="en-US" sz="2400"/>
              <a:t>- Viêm các xoang sau, chảy vào họng.</a:t>
            </a:r>
          </a:p>
          <a:p>
            <a:pPr algn="just">
              <a:lnSpc>
                <a:spcPct val="115000"/>
              </a:lnSpc>
            </a:pPr>
            <a:r>
              <a:rPr lang="en-US" sz="2400"/>
              <a:t>* Nghẹt mũi: Đây là triệu chứng vay mượn của mũi. Có thể nghẹt 1 bên, có thể nghẹt cả 2 bên.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1000"/>
                                        <p:tgtEl>
                                          <p:spTgt spid="4">
                                            <p:txEl>
                                              <p:pRg st="4" end="4"/>
                                            </p:txEl>
                                          </p:spTgt>
                                        </p:tgtEl>
                                      </p:cBhvr>
                                    </p:animEffect>
                                    <p:anim calcmode="lin" valueType="num">
                                      <p:cBhvr>
                                        <p:cTn id="2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1000"/>
                                        <p:tgtEl>
                                          <p:spTgt spid="4">
                                            <p:txEl>
                                              <p:pRg st="5" end="5"/>
                                            </p:txEl>
                                          </p:spTgt>
                                        </p:tgtEl>
                                      </p:cBhvr>
                                    </p:animEffect>
                                    <p:anim calcmode="lin" valueType="num">
                                      <p:cBhvr>
                                        <p:cTn id="3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1000"/>
                                        <p:tgtEl>
                                          <p:spTgt spid="4">
                                            <p:txEl>
                                              <p:pRg st="6" end="6"/>
                                            </p:txEl>
                                          </p:spTgt>
                                        </p:tgtEl>
                                      </p:cBhvr>
                                    </p:animEffect>
                                    <p:anim calcmode="lin" valueType="num">
                                      <p:cBhvr>
                                        <p:cTn id="3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4">
                                            <p:txEl>
                                              <p:pRg st="7" end="7"/>
                                            </p:txEl>
                                          </p:spTgt>
                                        </p:tgtEl>
                                        <p:attrNameLst>
                                          <p:attrName>style.visibility</p:attrName>
                                        </p:attrNameLst>
                                      </p:cBhvr>
                                      <p:to>
                                        <p:strVal val="visible"/>
                                      </p:to>
                                    </p:set>
                                    <p:animEffect transition="in" filter="fade">
                                      <p:cBhvr>
                                        <p:cTn id="44" dur="1000"/>
                                        <p:tgtEl>
                                          <p:spTgt spid="4">
                                            <p:txEl>
                                              <p:pRg st="7" end="7"/>
                                            </p:txEl>
                                          </p:spTgt>
                                        </p:tgtEl>
                                      </p:cBhvr>
                                    </p:animEffect>
                                    <p:anim calcmode="lin" valueType="num">
                                      <p:cBhvr>
                                        <p:cTn id="4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Effect transition="in" filter="fade">
                                      <p:cBhvr>
                                        <p:cTn id="49" dur="1000"/>
                                        <p:tgtEl>
                                          <p:spTgt spid="4">
                                            <p:txEl>
                                              <p:pRg st="8" end="8"/>
                                            </p:txEl>
                                          </p:spTgt>
                                        </p:tgtEl>
                                      </p:cBhvr>
                                    </p:animEffect>
                                    <p:anim calcmode="lin" valueType="num">
                                      <p:cBhvr>
                                        <p:cTn id="50"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4">
                                            <p:txEl>
                                              <p:pRg st="9" end="9"/>
                                            </p:txEl>
                                          </p:spTgt>
                                        </p:tgtEl>
                                        <p:attrNameLst>
                                          <p:attrName>style.visibility</p:attrName>
                                        </p:attrNameLst>
                                      </p:cBhvr>
                                      <p:to>
                                        <p:strVal val="visible"/>
                                      </p:to>
                                    </p:set>
                                    <p:animEffect transition="in" filter="fade">
                                      <p:cBhvr>
                                        <p:cTn id="54" dur="1000"/>
                                        <p:tgtEl>
                                          <p:spTgt spid="4">
                                            <p:txEl>
                                              <p:pRg st="9" end="9"/>
                                            </p:txEl>
                                          </p:spTgt>
                                        </p:tgtEl>
                                      </p:cBhvr>
                                    </p:animEffect>
                                    <p:anim calcmode="lin" valueType="num">
                                      <p:cBhvr>
                                        <p:cTn id="55"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9" end="9"/>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4">
                                            <p:txEl>
                                              <p:pRg st="10" end="10"/>
                                            </p:txEl>
                                          </p:spTgt>
                                        </p:tgtEl>
                                        <p:attrNameLst>
                                          <p:attrName>style.visibility</p:attrName>
                                        </p:attrNameLst>
                                      </p:cBhvr>
                                      <p:to>
                                        <p:strVal val="visible"/>
                                      </p:to>
                                    </p:set>
                                    <p:animEffect transition="in" filter="fade">
                                      <p:cBhvr>
                                        <p:cTn id="59" dur="1000"/>
                                        <p:tgtEl>
                                          <p:spTgt spid="4">
                                            <p:txEl>
                                              <p:pRg st="10" end="10"/>
                                            </p:txEl>
                                          </p:spTgt>
                                        </p:tgtEl>
                                      </p:cBhvr>
                                    </p:animEffect>
                                    <p:anim calcmode="lin" valueType="num">
                                      <p:cBhvr>
                                        <p:cTn id="60"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61"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4">
                                            <p:txEl>
                                              <p:pRg st="11" end="11"/>
                                            </p:txEl>
                                          </p:spTgt>
                                        </p:tgtEl>
                                        <p:attrNameLst>
                                          <p:attrName>style.visibility</p:attrName>
                                        </p:attrNameLst>
                                      </p:cBhvr>
                                      <p:to>
                                        <p:strVal val="visible"/>
                                      </p:to>
                                    </p:set>
                                    <p:animEffect transition="in" filter="fade">
                                      <p:cBhvr>
                                        <p:cTn id="64" dur="1000"/>
                                        <p:tgtEl>
                                          <p:spTgt spid="4">
                                            <p:txEl>
                                              <p:pRg st="11" end="11"/>
                                            </p:txEl>
                                          </p:spTgt>
                                        </p:tgtEl>
                                      </p:cBhvr>
                                    </p:animEffect>
                                    <p:anim calcmode="lin" valueType="num">
                                      <p:cBhvr>
                                        <p:cTn id="65"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6"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319088"/>
            <a:ext cx="11553825" cy="6073775"/>
          </a:xfrm>
          <a:prstGeom prst="rect">
            <a:avLst/>
          </a:prstGeom>
          <a:noFill/>
          <a:ln w="9525">
            <a:noFill/>
            <a:miter lim="800000"/>
            <a:headEnd/>
            <a:tailEnd/>
          </a:ln>
        </p:spPr>
        <p:txBody>
          <a:bodyPr>
            <a:spAutoFit/>
          </a:bodyPr>
          <a:lstStyle/>
          <a:p>
            <a:pPr algn="just"/>
            <a:r>
              <a:rPr lang="en-US" sz="2400" b="1">
                <a:solidFill>
                  <a:srgbClr val="FF0000"/>
                </a:solidFill>
              </a:rPr>
              <a:t>* Điếc mũi:</a:t>
            </a:r>
          </a:p>
          <a:p>
            <a:pPr algn="just"/>
            <a:r>
              <a:rPr lang="en-US" sz="2400"/>
              <a:t>- Ngửi không biết mùi. Thường là viêm nặng, phù nề nhiều, mùi không len lỏi lên đến thần kinh khứu giác.</a:t>
            </a:r>
          </a:p>
          <a:p>
            <a:pPr algn="just">
              <a:buFontTx/>
              <a:buChar char="-"/>
            </a:pPr>
            <a:r>
              <a:rPr lang="en-US" sz="2400"/>
              <a:t>Viêm xoang khó phát hiện: không có các triệu chứng trên, hoặc chỉ có một triệu chứng đơn độc mà thôi. Viêm xoang dễ phát hiện: có ít nhất 3 triệu chứng trên.</a:t>
            </a:r>
          </a:p>
          <a:p>
            <a:pPr algn="just"/>
            <a:endParaRPr lang="en-US" sz="1400"/>
          </a:p>
          <a:p>
            <a:pPr algn="just">
              <a:lnSpc>
                <a:spcPct val="120000"/>
              </a:lnSpc>
            </a:pPr>
            <a:r>
              <a:rPr lang="en-US" sz="2400" b="1">
                <a:solidFill>
                  <a:srgbClr val="FF0000"/>
                </a:solidFill>
              </a:rPr>
              <a:t>4. Điều trị</a:t>
            </a:r>
            <a:endParaRPr lang="en-US" sz="2400">
              <a:solidFill>
                <a:srgbClr val="FF0000"/>
              </a:solidFill>
            </a:endParaRPr>
          </a:p>
          <a:p>
            <a:pPr algn="just">
              <a:lnSpc>
                <a:spcPct val="120000"/>
              </a:lnSpc>
            </a:pPr>
            <a:r>
              <a:rPr lang="en-US" sz="2400"/>
              <a:t>- Nghỉ ngơi, tránh các yếu tố kích thích.</a:t>
            </a:r>
          </a:p>
          <a:p>
            <a:pPr algn="just">
              <a:lnSpc>
                <a:spcPct val="120000"/>
              </a:lnSpc>
            </a:pPr>
            <a:r>
              <a:rPr lang="en-US" sz="2400"/>
              <a:t>- Hạ sốt:</a:t>
            </a:r>
          </a:p>
          <a:p>
            <a:pPr algn="just">
              <a:lnSpc>
                <a:spcPct val="120000"/>
              </a:lnSpc>
            </a:pPr>
            <a:r>
              <a:rPr lang="en-US" sz="2400"/>
              <a:t>+ Với trẻ nhỏ dùng Paracetamol với liều 10- 15 mg/kg cân nặng giữa các lần uống cách nhau ít nhất 4- 6h.</a:t>
            </a:r>
          </a:p>
          <a:p>
            <a:pPr algn="just">
              <a:lnSpc>
                <a:spcPct val="120000"/>
              </a:lnSpc>
            </a:pPr>
            <a:r>
              <a:rPr lang="en-US" sz="2400"/>
              <a:t>+ Người lớn 1-2 viên/ lần cách nhau giữa các lần ít nhất từ 4- 6h.</a:t>
            </a:r>
          </a:p>
          <a:p>
            <a:pPr algn="just">
              <a:lnSpc>
                <a:spcPct val="120000"/>
              </a:lnSpc>
            </a:pPr>
            <a:r>
              <a:rPr lang="en-US" sz="2400"/>
              <a:t>Vệ sinh miệng họng bằng nước muối sinh lý 0,9%.</a:t>
            </a:r>
          </a:p>
          <a:p>
            <a:pPr algn="just">
              <a:lnSpc>
                <a:spcPct val="120000"/>
              </a:lnSpc>
            </a:pPr>
            <a:r>
              <a:rPr lang="en-US" sz="2400"/>
              <a:t>Khám và tư vấn tại cơ sở y tế gần nhất.</a:t>
            </a:r>
          </a:p>
          <a:p>
            <a:pPr algn="just">
              <a:lnSpc>
                <a:spcPct val="120000"/>
              </a:lnSpc>
            </a:pPr>
            <a:r>
              <a:rPr lang="en-US" sz="2400"/>
              <a:t>Chú ý tránh không được tự ý mua kháng sinh về dùng.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fade">
                                      <p:cBhvr>
                                        <p:cTn id="24" dur="1000"/>
                                        <p:tgtEl>
                                          <p:spTgt spid="4">
                                            <p:txEl>
                                              <p:pRg st="4" end="4"/>
                                            </p:txEl>
                                          </p:spTgt>
                                        </p:tgtEl>
                                      </p:cBhvr>
                                    </p:animEffect>
                                    <p:anim calcmode="lin" valueType="num">
                                      <p:cBhvr>
                                        <p:cTn id="25"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fade">
                                      <p:cBhvr>
                                        <p:cTn id="29" dur="1000"/>
                                        <p:tgtEl>
                                          <p:spTgt spid="4">
                                            <p:txEl>
                                              <p:pRg st="5" end="5"/>
                                            </p:txEl>
                                          </p:spTgt>
                                        </p:tgtEl>
                                      </p:cBhvr>
                                    </p:animEffect>
                                    <p:anim calcmode="lin" valueType="num">
                                      <p:cBhvr>
                                        <p:cTn id="30"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6" end="6"/>
                                            </p:txEl>
                                          </p:spTgt>
                                        </p:tgtEl>
                                        <p:attrNameLst>
                                          <p:attrName>style.visibility</p:attrName>
                                        </p:attrNameLst>
                                      </p:cBhvr>
                                      <p:to>
                                        <p:strVal val="visible"/>
                                      </p:to>
                                    </p:set>
                                    <p:animEffect transition="in" filter="fade">
                                      <p:cBhvr>
                                        <p:cTn id="34" dur="1000"/>
                                        <p:tgtEl>
                                          <p:spTgt spid="4">
                                            <p:txEl>
                                              <p:pRg st="6" end="6"/>
                                            </p:txEl>
                                          </p:spTgt>
                                        </p:tgtEl>
                                      </p:cBhvr>
                                    </p:animEffect>
                                    <p:anim calcmode="lin" valueType="num">
                                      <p:cBhvr>
                                        <p:cTn id="35"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7" end="7"/>
                                            </p:txEl>
                                          </p:spTgt>
                                        </p:tgtEl>
                                        <p:attrNameLst>
                                          <p:attrName>style.visibility</p:attrName>
                                        </p:attrNameLst>
                                      </p:cBhvr>
                                      <p:to>
                                        <p:strVal val="visible"/>
                                      </p:to>
                                    </p:set>
                                    <p:animEffect transition="in" filter="fade">
                                      <p:cBhvr>
                                        <p:cTn id="39" dur="1000"/>
                                        <p:tgtEl>
                                          <p:spTgt spid="4">
                                            <p:txEl>
                                              <p:pRg st="7" end="7"/>
                                            </p:txEl>
                                          </p:spTgt>
                                        </p:tgtEl>
                                      </p:cBhvr>
                                    </p:animEffect>
                                    <p:anim calcmode="lin" valueType="num">
                                      <p:cBhvr>
                                        <p:cTn id="4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4">
                                            <p:txEl>
                                              <p:pRg st="8" end="8"/>
                                            </p:txEl>
                                          </p:spTgt>
                                        </p:tgtEl>
                                        <p:attrNameLst>
                                          <p:attrName>style.visibility</p:attrName>
                                        </p:attrNameLst>
                                      </p:cBhvr>
                                      <p:to>
                                        <p:strVal val="visible"/>
                                      </p:to>
                                    </p:set>
                                    <p:animEffect transition="in" filter="fade">
                                      <p:cBhvr>
                                        <p:cTn id="46" dur="1000"/>
                                        <p:tgtEl>
                                          <p:spTgt spid="4">
                                            <p:txEl>
                                              <p:pRg st="8" end="8"/>
                                            </p:txEl>
                                          </p:spTgt>
                                        </p:tgtEl>
                                      </p:cBhvr>
                                    </p:animEffect>
                                    <p:anim calcmode="lin" valueType="num">
                                      <p:cBhvr>
                                        <p:cTn id="47"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8" end="8"/>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4">
                                            <p:txEl>
                                              <p:pRg st="9" end="9"/>
                                            </p:txEl>
                                          </p:spTgt>
                                        </p:tgtEl>
                                        <p:attrNameLst>
                                          <p:attrName>style.visibility</p:attrName>
                                        </p:attrNameLst>
                                      </p:cBhvr>
                                      <p:to>
                                        <p:strVal val="visible"/>
                                      </p:to>
                                    </p:set>
                                    <p:animEffect transition="in" filter="fade">
                                      <p:cBhvr>
                                        <p:cTn id="51" dur="1000"/>
                                        <p:tgtEl>
                                          <p:spTgt spid="4">
                                            <p:txEl>
                                              <p:pRg st="9" end="9"/>
                                            </p:txEl>
                                          </p:spTgt>
                                        </p:tgtEl>
                                      </p:cBhvr>
                                    </p:animEffect>
                                    <p:anim calcmode="lin" valueType="num">
                                      <p:cBhvr>
                                        <p:cTn id="52"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3" dur="1000" fill="hold"/>
                                        <p:tgtEl>
                                          <p:spTgt spid="4">
                                            <p:txEl>
                                              <p:pRg st="9" end="9"/>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4">
                                            <p:txEl>
                                              <p:pRg st="10" end="10"/>
                                            </p:txEl>
                                          </p:spTgt>
                                        </p:tgtEl>
                                        <p:attrNameLst>
                                          <p:attrName>style.visibility</p:attrName>
                                        </p:attrNameLst>
                                      </p:cBhvr>
                                      <p:to>
                                        <p:strVal val="visible"/>
                                      </p:to>
                                    </p:set>
                                    <p:animEffect transition="in" filter="fade">
                                      <p:cBhvr>
                                        <p:cTn id="56" dur="1000"/>
                                        <p:tgtEl>
                                          <p:spTgt spid="4">
                                            <p:txEl>
                                              <p:pRg st="10" end="10"/>
                                            </p:txEl>
                                          </p:spTgt>
                                        </p:tgtEl>
                                      </p:cBhvr>
                                    </p:animEffect>
                                    <p:anim calcmode="lin" valueType="num">
                                      <p:cBhvr>
                                        <p:cTn id="57"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4">
                                            <p:txEl>
                                              <p:pRg st="11" end="11"/>
                                            </p:txEl>
                                          </p:spTgt>
                                        </p:tgtEl>
                                        <p:attrNameLst>
                                          <p:attrName>style.visibility</p:attrName>
                                        </p:attrNameLst>
                                      </p:cBhvr>
                                      <p:to>
                                        <p:strVal val="visible"/>
                                      </p:to>
                                    </p:set>
                                    <p:animEffect transition="in" filter="fade">
                                      <p:cBhvr>
                                        <p:cTn id="61" dur="1000"/>
                                        <p:tgtEl>
                                          <p:spTgt spid="4">
                                            <p:txEl>
                                              <p:pRg st="11" end="11"/>
                                            </p:txEl>
                                          </p:spTgt>
                                        </p:tgtEl>
                                      </p:cBhvr>
                                    </p:animEffect>
                                    <p:anim calcmode="lin" valueType="num">
                                      <p:cBhvr>
                                        <p:cTn id="62"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3"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279</TotalTime>
  <Words>1616</Words>
  <Application>Microsoft Office PowerPoint</Application>
  <PresentationFormat>Custom</PresentationFormat>
  <Paragraphs>130</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 VI CHẤT DINH DƯỠNG  THỰC TRẠNG VÀ GIẢI PHÁP</dc:title>
  <dc:creator>ASUS PC</dc:creator>
  <cp:lastModifiedBy>ComputerLongHải</cp:lastModifiedBy>
  <cp:revision>82</cp:revision>
  <dcterms:created xsi:type="dcterms:W3CDTF">2016-12-28T08:01:12Z</dcterms:created>
  <dcterms:modified xsi:type="dcterms:W3CDTF">2017-01-24T06:21:59Z</dcterms:modified>
</cp:coreProperties>
</file>