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18"/>
  </p:notesMasterIdLst>
  <p:sldIdLst>
    <p:sldId id="278" r:id="rId2"/>
    <p:sldId id="279" r:id="rId3"/>
    <p:sldId id="265" r:id="rId4"/>
    <p:sldId id="281" r:id="rId5"/>
    <p:sldId id="282" r:id="rId6"/>
    <p:sldId id="269" r:id="rId7"/>
    <p:sldId id="270" r:id="rId8"/>
    <p:sldId id="268" r:id="rId9"/>
    <p:sldId id="271" r:id="rId10"/>
    <p:sldId id="272" r:id="rId11"/>
    <p:sldId id="273" r:id="rId12"/>
    <p:sldId id="274" r:id="rId13"/>
    <p:sldId id="275" r:id="rId14"/>
    <p:sldId id="276" r:id="rId15"/>
    <p:sldId id="277" r:id="rId16"/>
    <p:sldId id="280" r:id="rId17"/>
  </p:sldIdLst>
  <p:sldSz cx="9144000" cy="6858000" type="screen4x3"/>
  <p:notesSz cx="6858000" cy="9144000"/>
  <p:custDataLst>
    <p:tags r:id="rId19"/>
  </p:custDataLst>
  <p:defaultTextStyle>
    <a:defPPr>
      <a:defRPr lang="en-SG"/>
    </a:defPPr>
    <a:lvl1pPr algn="l" rtl="0" eaLnBrk="0" fontAlgn="base" hangingPunct="0">
      <a:spcBef>
        <a:spcPct val="0"/>
      </a:spcBef>
      <a:spcAft>
        <a:spcPct val="0"/>
      </a:spcAft>
      <a:defRPr sz="4400" kern="1200">
        <a:solidFill>
          <a:schemeClr val="tx1"/>
        </a:solidFill>
        <a:latin typeface="Arial" charset="0"/>
        <a:ea typeface="+mn-ea"/>
        <a:cs typeface="+mn-cs"/>
      </a:defRPr>
    </a:lvl1pPr>
    <a:lvl2pPr marL="457200" algn="l" rtl="0" eaLnBrk="0" fontAlgn="base" hangingPunct="0">
      <a:spcBef>
        <a:spcPct val="0"/>
      </a:spcBef>
      <a:spcAft>
        <a:spcPct val="0"/>
      </a:spcAft>
      <a:defRPr sz="4400" kern="1200">
        <a:solidFill>
          <a:schemeClr val="tx1"/>
        </a:solidFill>
        <a:latin typeface="Arial" charset="0"/>
        <a:ea typeface="+mn-ea"/>
        <a:cs typeface="+mn-cs"/>
      </a:defRPr>
    </a:lvl2pPr>
    <a:lvl3pPr marL="914400" algn="l" rtl="0" eaLnBrk="0" fontAlgn="base" hangingPunct="0">
      <a:spcBef>
        <a:spcPct val="0"/>
      </a:spcBef>
      <a:spcAft>
        <a:spcPct val="0"/>
      </a:spcAft>
      <a:defRPr sz="4400" kern="1200">
        <a:solidFill>
          <a:schemeClr val="tx1"/>
        </a:solidFill>
        <a:latin typeface="Arial" charset="0"/>
        <a:ea typeface="+mn-ea"/>
        <a:cs typeface="+mn-cs"/>
      </a:defRPr>
    </a:lvl3pPr>
    <a:lvl4pPr marL="1371600" algn="l" rtl="0" eaLnBrk="0" fontAlgn="base" hangingPunct="0">
      <a:spcBef>
        <a:spcPct val="0"/>
      </a:spcBef>
      <a:spcAft>
        <a:spcPct val="0"/>
      </a:spcAft>
      <a:defRPr sz="4400" kern="1200">
        <a:solidFill>
          <a:schemeClr val="tx1"/>
        </a:solidFill>
        <a:latin typeface="Arial" charset="0"/>
        <a:ea typeface="+mn-ea"/>
        <a:cs typeface="+mn-cs"/>
      </a:defRPr>
    </a:lvl4pPr>
    <a:lvl5pPr marL="1828800" algn="l" rtl="0" eaLnBrk="0" fontAlgn="base" hangingPunct="0">
      <a:spcBef>
        <a:spcPct val="0"/>
      </a:spcBef>
      <a:spcAft>
        <a:spcPct val="0"/>
      </a:spcAft>
      <a:defRPr sz="4400" kern="1200">
        <a:solidFill>
          <a:schemeClr val="tx1"/>
        </a:solidFill>
        <a:latin typeface="Arial" charset="0"/>
        <a:ea typeface="+mn-ea"/>
        <a:cs typeface="+mn-cs"/>
      </a:defRPr>
    </a:lvl5pPr>
    <a:lvl6pPr marL="2286000" algn="l" defTabSz="914400" rtl="0" eaLnBrk="1" latinLnBrk="0" hangingPunct="1">
      <a:defRPr sz="4400" kern="1200">
        <a:solidFill>
          <a:schemeClr val="tx1"/>
        </a:solidFill>
        <a:latin typeface="Arial" charset="0"/>
        <a:ea typeface="+mn-ea"/>
        <a:cs typeface="+mn-cs"/>
      </a:defRPr>
    </a:lvl6pPr>
    <a:lvl7pPr marL="2743200" algn="l" defTabSz="914400" rtl="0" eaLnBrk="1" latinLnBrk="0" hangingPunct="1">
      <a:defRPr sz="4400" kern="1200">
        <a:solidFill>
          <a:schemeClr val="tx1"/>
        </a:solidFill>
        <a:latin typeface="Arial" charset="0"/>
        <a:ea typeface="+mn-ea"/>
        <a:cs typeface="+mn-cs"/>
      </a:defRPr>
    </a:lvl7pPr>
    <a:lvl8pPr marL="3200400" algn="l" defTabSz="914400" rtl="0" eaLnBrk="1" latinLnBrk="0" hangingPunct="1">
      <a:defRPr sz="4400" kern="1200">
        <a:solidFill>
          <a:schemeClr val="tx1"/>
        </a:solidFill>
        <a:latin typeface="Arial" charset="0"/>
        <a:ea typeface="+mn-ea"/>
        <a:cs typeface="+mn-cs"/>
      </a:defRPr>
    </a:lvl8pPr>
    <a:lvl9pPr marL="3657600" algn="l" defTabSz="914400" rtl="0" eaLnBrk="1" latinLnBrk="0" hangingPunct="1">
      <a:defRPr sz="4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C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710" y="-2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SG" alt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SG" alt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SG" altLang="en-US" smtClean="0"/>
              <a:t>Click to edit Master text styles</a:t>
            </a:r>
          </a:p>
          <a:p>
            <a:pPr lvl="1"/>
            <a:r>
              <a:rPr lang="en-SG" altLang="en-US" smtClean="0"/>
              <a:t>Second level</a:t>
            </a:r>
          </a:p>
          <a:p>
            <a:pPr lvl="2"/>
            <a:r>
              <a:rPr lang="en-SG" altLang="en-US" smtClean="0"/>
              <a:t>Third level</a:t>
            </a:r>
          </a:p>
          <a:p>
            <a:pPr lvl="3"/>
            <a:r>
              <a:rPr lang="en-SG" altLang="en-US" smtClean="0"/>
              <a:t>Fourth level</a:t>
            </a:r>
          </a:p>
          <a:p>
            <a:pPr lvl="4"/>
            <a:r>
              <a:rPr lang="en-SG" alt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SG" alt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6E7CA97E-0D08-4DB0-B64A-BC2A1B3703FE}" type="slidenum">
              <a:rPr lang="en-SG" altLang="en-US"/>
              <a:pPr/>
              <a:t>‹#›</a:t>
            </a:fld>
            <a:endParaRPr lang="en-SG" altLang="en-US"/>
          </a:p>
        </p:txBody>
      </p:sp>
    </p:spTree>
    <p:extLst>
      <p:ext uri="{BB962C8B-B14F-4D97-AF65-F5344CB8AC3E}">
        <p14:creationId xmlns:p14="http://schemas.microsoft.com/office/powerpoint/2010/main" val="257116087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endParaRPr lang="en-SG" altLang="en-US"/>
          </a:p>
        </p:txBody>
      </p:sp>
      <p:sp>
        <p:nvSpPr>
          <p:cNvPr id="6" name="Slide Number Placeholder 5"/>
          <p:cNvSpPr>
            <a:spLocks noGrp="1"/>
          </p:cNvSpPr>
          <p:nvPr>
            <p:ph type="sldNum" sz="quarter" idx="12"/>
          </p:nvPr>
        </p:nvSpPr>
        <p:spPr/>
        <p:txBody>
          <a:bodyPr/>
          <a:lstStyle/>
          <a:p>
            <a:fld id="{FB265292-0899-4D55-A6AA-2491B17FEA9A}" type="slidenum">
              <a:rPr lang="en-SG" altLang="en-US" smtClean="0"/>
              <a:pPr/>
              <a:t>‹#›</a:t>
            </a:fld>
            <a:endParaRPr lang="en-SG" alt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FC4636FD-AF1A-4EF7-9C7E-BA0DC23AAA9F}"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9F56DA70-06D8-4642-8284-55ADB7E807E1}"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30649BF0-86B9-404A-8BE9-CE660A4BDB4E}"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endParaRPr lang="en-SG" altLang="en-US"/>
          </a:p>
        </p:txBody>
      </p:sp>
      <p:sp>
        <p:nvSpPr>
          <p:cNvPr id="91" name="Footer Placeholder 90"/>
          <p:cNvSpPr>
            <a:spLocks noGrp="1"/>
          </p:cNvSpPr>
          <p:nvPr>
            <p:ph type="ftr" sz="quarter" idx="11"/>
          </p:nvPr>
        </p:nvSpPr>
        <p:spPr/>
        <p:txBody>
          <a:bodyPr/>
          <a:lstStyle/>
          <a:p>
            <a:r>
              <a:rPr lang="en-SG" altLang="en-US" smtClean="0"/>
              <a:t>Microsoft PowerPoint</a:t>
            </a:r>
            <a:endParaRPr lang="en-SG" altLang="en-US"/>
          </a:p>
        </p:txBody>
      </p:sp>
      <p:sp>
        <p:nvSpPr>
          <p:cNvPr id="92" name="Slide Number Placeholder 91"/>
          <p:cNvSpPr>
            <a:spLocks noGrp="1"/>
          </p:cNvSpPr>
          <p:nvPr>
            <p:ph type="sldNum" sz="quarter" idx="12"/>
          </p:nvPr>
        </p:nvSpPr>
        <p:spPr/>
        <p:txBody>
          <a:bodyPr/>
          <a:lstStyle/>
          <a:p>
            <a:fld id="{23E09572-8723-46B9-8FAA-C525EAAA6E95}" type="slidenum">
              <a:rPr lang="en-SG" altLang="en-US" smtClean="0"/>
              <a:pPr/>
              <a:t>‹#›</a:t>
            </a:fld>
            <a:endParaRPr lang="en-SG" altLang="en-US"/>
          </a:p>
        </p:txBody>
      </p:sp>
    </p:spTree>
  </p:cSld>
  <p:clrMapOvr>
    <a:overrideClrMapping bg1="lt1" tx1="dk1" bg2="lt2" tx2="dk2" accent1="accent1" accent2="accent2" accent3="accent3" accent4="accent4" accent5="accent5" accent6="accent6" hlink="hlink" folHlink="folHlink"/>
  </p:clrMapOvr>
  <p:transition>
    <p:cover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890EFA92-C323-45DB-9BAF-3339FE0A51AE}"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SG" altLang="en-US"/>
          </a:p>
        </p:txBody>
      </p:sp>
      <p:sp>
        <p:nvSpPr>
          <p:cNvPr id="8" name="Footer Placeholder 7"/>
          <p:cNvSpPr>
            <a:spLocks noGrp="1"/>
          </p:cNvSpPr>
          <p:nvPr>
            <p:ph type="ftr" sz="quarter" idx="11"/>
          </p:nvPr>
        </p:nvSpPr>
        <p:spPr/>
        <p:txBody>
          <a:bodyPr/>
          <a:lstStyle/>
          <a:p>
            <a:r>
              <a:rPr lang="en-SG" altLang="en-US" smtClean="0"/>
              <a:t>Microsoft PowerPoint</a:t>
            </a:r>
            <a:endParaRPr lang="en-SG" altLang="en-US"/>
          </a:p>
        </p:txBody>
      </p:sp>
      <p:sp>
        <p:nvSpPr>
          <p:cNvPr id="9" name="Slide Number Placeholder 8"/>
          <p:cNvSpPr>
            <a:spLocks noGrp="1"/>
          </p:cNvSpPr>
          <p:nvPr>
            <p:ph type="sldNum" sz="quarter" idx="12"/>
          </p:nvPr>
        </p:nvSpPr>
        <p:spPr/>
        <p:txBody>
          <a:bodyPr/>
          <a:lstStyle/>
          <a:p>
            <a:fld id="{6060D975-0C21-4667-8F07-E6018A647BF9}"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SG" altLang="en-US"/>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9E060FBD-32A1-4AA9-9B30-E5C1D59215C1}"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SG" altLang="en-US"/>
          </a:p>
        </p:txBody>
      </p:sp>
      <p:sp>
        <p:nvSpPr>
          <p:cNvPr id="3" name="Footer Placeholder 2"/>
          <p:cNvSpPr>
            <a:spLocks noGrp="1"/>
          </p:cNvSpPr>
          <p:nvPr>
            <p:ph type="ftr" sz="quarter" idx="11"/>
          </p:nvPr>
        </p:nvSpPr>
        <p:spPr/>
        <p:txBody>
          <a:bodyPr/>
          <a:lstStyle/>
          <a:p>
            <a:r>
              <a:rPr lang="en-SG" altLang="en-US" smtClean="0"/>
              <a:t>Microsoft PowerPoint</a:t>
            </a:r>
            <a:endParaRPr lang="en-SG" altLang="en-US"/>
          </a:p>
        </p:txBody>
      </p:sp>
      <p:sp>
        <p:nvSpPr>
          <p:cNvPr id="4" name="Slide Number Placeholder 3"/>
          <p:cNvSpPr>
            <a:spLocks noGrp="1"/>
          </p:cNvSpPr>
          <p:nvPr>
            <p:ph type="sldNum" sz="quarter" idx="12"/>
          </p:nvPr>
        </p:nvSpPr>
        <p:spPr/>
        <p:txBody>
          <a:bodyPr/>
          <a:lstStyle/>
          <a:p>
            <a:fld id="{F3BEABFD-E507-4C71-9FBB-70D9BF41771C}"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7AAA28E7-967A-464F-AA1D-09912272DD23}" type="slidenum">
              <a:rPr lang="en-SG" altLang="en-US" smtClean="0"/>
              <a:pPr/>
              <a:t>‹#›</a:t>
            </a:fld>
            <a:endParaRPr lang="en-SG" alt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cover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83C01640-9F7E-4151-BCEB-91F3BD8C51A3}" type="slidenum">
              <a:rPr lang="en-SG" altLang="en-US" smtClean="0"/>
              <a:pPr/>
              <a:t>‹#›</a:t>
            </a:fld>
            <a:endParaRPr lang="en-SG" alt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cover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SG" alt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en-SG" altLang="en-US" smtClean="0"/>
              <a:t>Microsoft PowerPoint</a:t>
            </a:r>
            <a:endParaRPr lang="en-SG" alt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CE243293-7B95-4B1C-9574-EA085A7F93EF}" type="slidenum">
              <a:rPr lang="en-SG" altLang="en-US" smtClean="0"/>
              <a:pPr/>
              <a:t>‹#›</a:t>
            </a:fld>
            <a:endParaRPr lang="en-SG" altLang="en-US"/>
          </a:p>
        </p:txBody>
      </p:sp>
    </p:spTree>
  </p:cSld>
  <p:clrMap bg1="dk1" tx1="lt1" bg2="dk2" tx2="lt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hd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12"/>
          <p:cNvSpPr txBox="1">
            <a:spLocks noChangeArrowheads="1"/>
          </p:cNvSpPr>
          <p:nvPr/>
        </p:nvSpPr>
        <p:spPr bwMode="auto">
          <a:xfrm>
            <a:off x="909637" y="173037"/>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sp>
        <p:nvSpPr>
          <p:cNvPr id="2054" name="Line 13"/>
          <p:cNvSpPr>
            <a:spLocks noChangeShapeType="1"/>
          </p:cNvSpPr>
          <p:nvPr/>
        </p:nvSpPr>
        <p:spPr bwMode="auto">
          <a:xfrm>
            <a:off x="3024188" y="1027684"/>
            <a:ext cx="30146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2056"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WordArt 31"/>
          <p:cNvSpPr>
            <a:spLocks noChangeArrowheads="1" noChangeShapeType="1" noTextEdit="1"/>
          </p:cNvSpPr>
          <p:nvPr/>
        </p:nvSpPr>
        <p:spPr bwMode="auto">
          <a:xfrm>
            <a:off x="297755" y="1530350"/>
            <a:ext cx="8594725" cy="1152029"/>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DỤC </a:t>
            </a:r>
            <a:r>
              <a:rPr lang="en-US" sz="3200" b="1" kern="10" smtClean="0">
                <a:ln w="3175">
                  <a:solidFill>
                    <a:srgbClr val="FF0000"/>
                  </a:solidFill>
                  <a:round/>
                  <a:headEnd/>
                  <a:tailEnd/>
                </a:ln>
                <a:solidFill>
                  <a:srgbClr val="FFFF00"/>
                </a:solidFill>
                <a:latin typeface="Times New Roman"/>
                <a:cs typeface="Times New Roman"/>
              </a:rPr>
              <a:t>VĂN HÓA XÃ HỘI</a:t>
            </a:r>
            <a:endParaRPr lang="en-US" sz="3200" b="1" kern="10">
              <a:ln w="3175">
                <a:solidFill>
                  <a:srgbClr val="FF0000"/>
                </a:solidFill>
                <a:round/>
                <a:headEnd/>
                <a:tailEnd/>
              </a:ln>
              <a:solidFill>
                <a:srgbClr val="FFFF00"/>
              </a:solidFill>
              <a:latin typeface="Times New Roman"/>
              <a:cs typeface="Times New Roman"/>
            </a:endParaRPr>
          </a:p>
        </p:txBody>
      </p:sp>
      <p:sp>
        <p:nvSpPr>
          <p:cNvPr id="19" name="WordArt 25"/>
          <p:cNvSpPr>
            <a:spLocks noChangeArrowheads="1" noChangeShapeType="1" noTextEdit="1"/>
          </p:cNvSpPr>
          <p:nvPr/>
        </p:nvSpPr>
        <p:spPr bwMode="auto">
          <a:xfrm>
            <a:off x="217836" y="2951720"/>
            <a:ext cx="1178288" cy="360040"/>
          </a:xfrm>
          <a:prstGeom prst="rect">
            <a:avLst/>
          </a:prstGeom>
        </p:spPr>
        <p:txBody>
          <a:bodyPr wrap="none" fromWordArt="1">
            <a:prstTxWarp prst="textPlain">
              <a:avLst>
                <a:gd name="adj" fmla="val 50000"/>
              </a:avLst>
            </a:prstTxWarp>
          </a:bodyPr>
          <a:lstStyle/>
          <a:p>
            <a:pPr>
              <a:defRPr/>
            </a:pPr>
            <a:r>
              <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a:t>
            </a:r>
            <a:r>
              <a:rPr lang="en-US" sz="2800" b="1" u="sng"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14:</a:t>
            </a:r>
            <a:endPar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endParaRPr>
          </a:p>
        </p:txBody>
      </p:sp>
      <p:sp>
        <p:nvSpPr>
          <p:cNvPr id="22" name="WordArt 27"/>
          <p:cNvSpPr>
            <a:spLocks noChangeArrowheads="1" noChangeShapeType="1" noTextEdit="1"/>
          </p:cNvSpPr>
          <p:nvPr/>
        </p:nvSpPr>
        <p:spPr bwMode="auto">
          <a:xfrm>
            <a:off x="501837" y="3573016"/>
            <a:ext cx="8174619" cy="2232248"/>
          </a:xfrm>
          <a:prstGeom prst="rect">
            <a:avLst/>
          </a:prstGeom>
        </p:spPr>
        <p:txBody>
          <a:bodyPr wrap="none" fromWordArt="1">
            <a:prstTxWarp prst="textPlain">
              <a:avLst>
                <a:gd name="adj" fmla="val 50000"/>
              </a:avLst>
            </a:prstTxWarp>
          </a:bodyPr>
          <a:lstStyle/>
          <a:p>
            <a:pPr algn="ctr"/>
            <a:r>
              <a:rPr lang="en-US" sz="2800" b="1" smtClean="0">
                <a:solidFill>
                  <a:schemeClr val="tx2"/>
                </a:solidFill>
              </a:rPr>
              <a:t>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PHÒNG NGỪA, GIẢM THIỂU </a:t>
            </a:r>
            <a:endPar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endParaRPr>
          </a:p>
          <a:p>
            <a:pPr algn="ct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LAO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ĐỘNG TRẺ EM </a:t>
            </a:r>
          </a:p>
        </p:txBody>
      </p:sp>
    </p:spTree>
    <p:extLst>
      <p:ext uri="{BB962C8B-B14F-4D97-AF65-F5344CB8AC3E}">
        <p14:creationId xmlns:p14="http://schemas.microsoft.com/office/powerpoint/2010/main" val="3310786612"/>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arn(inVertical)">
                                      <p:cBhvr>
                                        <p:cTn id="1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352928" cy="1001266"/>
          </a:xfrm>
        </p:spPr>
        <p:txBody>
          <a:bodyPr>
            <a:normAutofit fontScale="90000"/>
          </a:bodyPr>
          <a:lstStyle/>
          <a:p>
            <a:r>
              <a:rPr lang="vi-VN" dirty="0" smtClean="0">
                <a:solidFill>
                  <a:srgbClr val="02CE37"/>
                </a:solidFill>
              </a:rPr>
              <a:t>5. Giải pháp phòng ngừa trẻ em lao động sớm</a:t>
            </a:r>
            <a:endParaRPr lang="en-SG" dirty="0">
              <a:solidFill>
                <a:srgbClr val="02CE37"/>
              </a:solidFill>
            </a:endParaRPr>
          </a:p>
        </p:txBody>
      </p:sp>
      <p:sp>
        <p:nvSpPr>
          <p:cNvPr id="3" name="Content Placeholder 2"/>
          <p:cNvSpPr>
            <a:spLocks noGrp="1"/>
          </p:cNvSpPr>
          <p:nvPr>
            <p:ph idx="1"/>
          </p:nvPr>
        </p:nvSpPr>
        <p:spPr>
          <a:xfrm>
            <a:off x="467544" y="1484784"/>
            <a:ext cx="8208912" cy="4824536"/>
          </a:xfrm>
        </p:spPr>
        <p:txBody>
          <a:bodyPr>
            <a:normAutofit/>
          </a:bodyPr>
          <a:lstStyle/>
          <a:p>
            <a:pPr marL="0" indent="0" algn="just">
              <a:buNone/>
            </a:pPr>
            <a:r>
              <a:rPr lang="en-US" sz="2900" dirty="0">
                <a:latin typeface="Times New Roman" pitchFamily="18" charset="0"/>
                <a:cs typeface="Times New Roman" pitchFamily="18" charset="0"/>
              </a:rPr>
              <a:t>5.1. </a:t>
            </a:r>
            <a:r>
              <a:rPr lang="en-US" sz="2900" dirty="0" err="1">
                <a:latin typeface="Times New Roman" pitchFamily="18" charset="0"/>
                <a:cs typeface="Times New Roman" pitchFamily="18" charset="0"/>
              </a:rPr>
              <a:t>Đối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với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gia</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đình</a:t>
            </a:r>
            <a:endParaRPr lang="en-SG" sz="2900" dirty="0">
              <a:latin typeface="Times New Roman" pitchFamily="18" charset="0"/>
              <a:cs typeface="Times New Roman" pitchFamily="18" charset="0"/>
            </a:endParaRPr>
          </a:p>
          <a:p>
            <a:pPr lvl="1" algn="just"/>
            <a:r>
              <a:rPr lang="en-US" sz="2900" dirty="0">
                <a:latin typeface="Times New Roman" pitchFamily="18" charset="0"/>
                <a:cs typeface="Times New Roman" pitchFamily="18" charset="0"/>
              </a:rPr>
              <a:t>Cha </a:t>
            </a:r>
            <a:r>
              <a:rPr lang="en-US" sz="2900" dirty="0" err="1">
                <a:latin typeface="Times New Roman" pitchFamily="18" charset="0"/>
                <a:cs typeface="Times New Roman" pitchFamily="18" charset="0"/>
              </a:rPr>
              <a:t>mẹ</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có</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trách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nhiệm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bảo</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vệ</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chăm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sóc</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trẻ</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em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để</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các</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em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phát</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triển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toàn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diện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về</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thể</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chất</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trí</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tuệ</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và</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tinh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thần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Xây</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dựng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và</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giữ</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gìn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tổ</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ấm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hạnh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phúc</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gia</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đình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tránh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mọi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xung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đột</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dẫn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đến</a:t>
            </a:r>
            <a:r>
              <a:rPr lang="en-US" sz="2900" dirty="0">
                <a:latin typeface="Times New Roman" pitchFamily="18" charset="0"/>
                <a:cs typeface="Times New Roman" pitchFamily="18" charset="0"/>
              </a:rPr>
              <a:t> tan </a:t>
            </a:r>
            <a:r>
              <a:rPr lang="en-US" sz="2900" dirty="0" err="1">
                <a:latin typeface="Times New Roman" pitchFamily="18" charset="0"/>
                <a:cs typeface="Times New Roman" pitchFamily="18" charset="0"/>
              </a:rPr>
              <a:t>vỡ</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gia</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đình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làm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cho</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trẻ</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mất</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nơi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nương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tựa</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nguồn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nuôi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dưỡng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phải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tự</a:t>
            </a:r>
            <a:r>
              <a:rPr lang="en-US" sz="2900" dirty="0">
                <a:latin typeface="Times New Roman" pitchFamily="18" charset="0"/>
                <a:cs typeface="Times New Roman" pitchFamily="18" charset="0"/>
              </a:rPr>
              <a:t> lo </a:t>
            </a:r>
            <a:r>
              <a:rPr lang="en-US" sz="2900" dirty="0" err="1">
                <a:latin typeface="Times New Roman" pitchFamily="18" charset="0"/>
                <a:cs typeface="Times New Roman" pitchFamily="18" charset="0"/>
              </a:rPr>
              <a:t>kiếm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sống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Đối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với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trẻ</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em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nhiệm</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vụ</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chính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là</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học</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tập</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vì</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vậy</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gia</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đình</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tạo</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mọi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điều</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kiện</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để</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trẻ</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đi</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học</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không</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bỏ</a:t>
            </a:r>
            <a:r>
              <a:rPr lang="en-US" sz="2900" dirty="0">
                <a:latin typeface="Times New Roman" pitchFamily="18" charset="0"/>
                <a:cs typeface="Times New Roman" pitchFamily="18" charset="0"/>
              </a:rPr>
              <a:t> </a:t>
            </a:r>
            <a:r>
              <a:rPr lang="en-US" sz="2900" dirty="0" err="1">
                <a:latin typeface="Times New Roman" pitchFamily="18" charset="0"/>
                <a:cs typeface="Times New Roman" pitchFamily="18" charset="0"/>
              </a:rPr>
              <a:t>học</a:t>
            </a:r>
            <a:r>
              <a:rPr lang="en-US" sz="2900" dirty="0">
                <a:latin typeface="Times New Roman" pitchFamily="18" charset="0"/>
                <a:cs typeface="Times New Roman" pitchFamily="18" charset="0"/>
              </a:rPr>
              <a:t>. </a:t>
            </a:r>
            <a:endParaRPr lang="en-SG" sz="29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10</a:t>
            </a:fld>
            <a:endParaRPr lang="en-SG" altLang="en-US"/>
          </a:p>
        </p:txBody>
      </p:sp>
    </p:spTree>
    <p:extLst>
      <p:ext uri="{BB962C8B-B14F-4D97-AF65-F5344CB8AC3E}">
        <p14:creationId xmlns:p14="http://schemas.microsoft.com/office/powerpoint/2010/main" val="947642327"/>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412776"/>
            <a:ext cx="8064896" cy="4896544"/>
          </a:xfrm>
        </p:spPr>
        <p:txBody>
          <a:bodyPr>
            <a:normAutofit/>
          </a:bodyPr>
          <a:lstStyle/>
          <a:p>
            <a:pPr marL="0" indent="0" algn="just">
              <a:buNone/>
            </a:pPr>
            <a:r>
              <a:rPr lang="en-US" sz="3000" dirty="0">
                <a:latin typeface="Times New Roman" pitchFamily="18" charset="0"/>
                <a:cs typeface="Times New Roman" pitchFamily="18" charset="0"/>
              </a:rPr>
              <a:t>5.1. </a:t>
            </a:r>
            <a:r>
              <a:rPr lang="en-US" sz="3000" dirty="0" err="1">
                <a:latin typeface="Times New Roman" pitchFamily="18" charset="0"/>
                <a:cs typeface="Times New Roman" pitchFamily="18" charset="0"/>
              </a:rPr>
              <a:t>Đối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với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gia</a:t>
            </a:r>
            <a:r>
              <a:rPr lang="en-US" sz="3000" dirty="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đình</a:t>
            </a:r>
            <a:endParaRPr lang="en-US" sz="3000" dirty="0" smtClean="0">
              <a:latin typeface="Times New Roman" pitchFamily="18" charset="0"/>
              <a:cs typeface="Times New Roman" pitchFamily="18" charset="0"/>
            </a:endParaRPr>
          </a:p>
          <a:p>
            <a:pPr lvl="1" algn="just"/>
            <a:r>
              <a:rPr lang="en-US" sz="3000" dirty="0">
                <a:latin typeface="Times New Roman" pitchFamily="18" charset="0"/>
                <a:cs typeface="Times New Roman" pitchFamily="18" charset="0"/>
              </a:rPr>
              <a:t>Lao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đối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với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trẻ</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em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để</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học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làm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việc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rèn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luyện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bản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thân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chứ</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không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nhằm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mục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đích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kiếm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sống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Không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bao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giờ</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rằng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trẻ</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em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phải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có</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trách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nhiệm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lao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để</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nuôi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bản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thân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nuôi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người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khác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Tránh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khuyến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khích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kích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trẻ</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em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vì</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hám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lợi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bỏ</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học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tham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gia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lao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để</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kiếm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tiền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Chủ</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ngăn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ngừa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không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để</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các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em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phải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lao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nặng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nhọc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trong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điều</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kiện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độc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hại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nguy</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hiểm</a:t>
            </a:r>
            <a:r>
              <a:rPr lang="en-US" sz="3000" dirty="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algn="just"/>
            <a:endParaRPr lang="en-SG" sz="30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11</a:t>
            </a:fld>
            <a:endParaRPr lang="en-SG" altLang="en-US"/>
          </a:p>
        </p:txBody>
      </p:sp>
      <p:sp>
        <p:nvSpPr>
          <p:cNvPr id="7" name="Title 1"/>
          <p:cNvSpPr>
            <a:spLocks noGrp="1"/>
          </p:cNvSpPr>
          <p:nvPr>
            <p:ph type="title"/>
          </p:nvPr>
        </p:nvSpPr>
        <p:spPr>
          <a:xfrm>
            <a:off x="395536" y="332656"/>
            <a:ext cx="8352928" cy="1001266"/>
          </a:xfrm>
        </p:spPr>
        <p:txBody>
          <a:bodyPr>
            <a:normAutofit fontScale="90000"/>
          </a:bodyPr>
          <a:lstStyle/>
          <a:p>
            <a:r>
              <a:rPr lang="vi-VN" dirty="0" smtClean="0">
                <a:solidFill>
                  <a:srgbClr val="02CE37"/>
                </a:solidFill>
              </a:rPr>
              <a:t>5. Giải pháp phòng ngừa trẻ em lao động sớm</a:t>
            </a:r>
            <a:endParaRPr lang="en-SG" dirty="0">
              <a:solidFill>
                <a:srgbClr val="02CE37"/>
              </a:solidFill>
            </a:endParaRPr>
          </a:p>
        </p:txBody>
      </p:sp>
    </p:spTree>
    <p:extLst>
      <p:ext uri="{BB962C8B-B14F-4D97-AF65-F5344CB8AC3E}">
        <p14:creationId xmlns:p14="http://schemas.microsoft.com/office/powerpoint/2010/main" val="404635849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2776"/>
            <a:ext cx="8507288" cy="4853136"/>
          </a:xfrm>
        </p:spPr>
        <p:txBody>
          <a:bodyPr>
            <a:normAutofit fontScale="55000" lnSpcReduction="20000"/>
          </a:bodyPr>
          <a:lstStyle/>
          <a:p>
            <a:pPr marL="0" indent="0" algn="just">
              <a:lnSpc>
                <a:spcPct val="170000"/>
              </a:lnSpc>
              <a:buNone/>
            </a:pPr>
            <a:r>
              <a:rPr lang="en-US" sz="4500" dirty="0">
                <a:latin typeface="Times New Roman" pitchFamily="18" charset="0"/>
                <a:cs typeface="Times New Roman" pitchFamily="18" charset="0"/>
              </a:rPr>
              <a:t>5.1. </a:t>
            </a:r>
            <a:r>
              <a:rPr lang="en-US" sz="4500" dirty="0" err="1">
                <a:latin typeface="Times New Roman" pitchFamily="18" charset="0"/>
                <a:cs typeface="Times New Roman" pitchFamily="18" charset="0"/>
              </a:rPr>
              <a:t>Đối</a:t>
            </a:r>
            <a:r>
              <a:rPr lang="en-US" sz="4500" dirty="0">
                <a:latin typeface="Times New Roman" pitchFamily="18" charset="0"/>
                <a:cs typeface="Times New Roman" pitchFamily="18" charset="0"/>
              </a:rPr>
              <a:t> </a:t>
            </a:r>
            <a:r>
              <a:rPr lang="en-US" sz="4500" dirty="0" err="1">
                <a:latin typeface="Times New Roman" pitchFamily="18" charset="0"/>
                <a:cs typeface="Times New Roman" pitchFamily="18" charset="0"/>
              </a:rPr>
              <a:t>với</a:t>
            </a:r>
            <a:r>
              <a:rPr lang="en-US" sz="4500" dirty="0">
                <a:latin typeface="Times New Roman" pitchFamily="18" charset="0"/>
                <a:cs typeface="Times New Roman" pitchFamily="18" charset="0"/>
              </a:rPr>
              <a:t> </a:t>
            </a:r>
            <a:r>
              <a:rPr lang="en-US" sz="4500" dirty="0" err="1">
                <a:latin typeface="Times New Roman" pitchFamily="18" charset="0"/>
                <a:cs typeface="Times New Roman" pitchFamily="18" charset="0"/>
              </a:rPr>
              <a:t>gia</a:t>
            </a:r>
            <a:r>
              <a:rPr lang="en-US" sz="4500" dirty="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đình</a:t>
            </a:r>
            <a:endParaRPr lang="en-US" sz="4500" dirty="0" smtClean="0">
              <a:latin typeface="Times New Roman" pitchFamily="18" charset="0"/>
              <a:cs typeface="Times New Roman" pitchFamily="18" charset="0"/>
            </a:endParaRPr>
          </a:p>
          <a:p>
            <a:pPr lvl="1" algn="just">
              <a:lnSpc>
                <a:spcPct val="170000"/>
              </a:lnSpc>
            </a:pPr>
            <a:r>
              <a:rPr lang="en-US" sz="4500" dirty="0" err="1" smtClean="0">
                <a:latin typeface="Times New Roman" pitchFamily="18" charset="0"/>
                <a:cs typeface="Times New Roman" pitchFamily="18" charset="0"/>
              </a:rPr>
              <a:t>Nói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cho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trẻ</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thấy</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được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tác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hại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trước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mắt</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và</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lâu</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dài</a:t>
            </a:r>
            <a:r>
              <a:rPr lang="en-US" sz="4500" dirty="0" smtClean="0">
                <a:latin typeface="Times New Roman" pitchFamily="18" charset="0"/>
                <a:cs typeface="Times New Roman" pitchFamily="18" charset="0"/>
              </a:rPr>
              <a:t> do </a:t>
            </a:r>
            <a:r>
              <a:rPr lang="en-US" sz="4500" dirty="0" err="1" smtClean="0">
                <a:latin typeface="Times New Roman" pitchFamily="18" charset="0"/>
                <a:cs typeface="Times New Roman" pitchFamily="18" charset="0"/>
              </a:rPr>
              <a:t>phải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lao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động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nặng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nhọc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độc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hại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nguy</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hiểm</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Không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bắt</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trẻ</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phải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lao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động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quá</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sức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quá</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nhiều</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thời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gian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làm</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ảnh</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hưởng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đến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sức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khoẻ</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và</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học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tập</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của</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trẻ</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Phát</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triển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kinh</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tế</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gia</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đình</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vay</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vốn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sản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xuất</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tạo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nghề</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phụ</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để</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trẻ</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có</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thể</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tham</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gia</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lao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động</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có</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ích</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cho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bản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thân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cho</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gia</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đình</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và</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phù</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hợp</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với</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sức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lực</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của</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mình</a:t>
            </a:r>
            <a:r>
              <a:rPr lang="en-US" sz="4500" dirty="0" smtClean="0">
                <a:latin typeface="Times New Roman" pitchFamily="18" charset="0"/>
                <a:cs typeface="Times New Roman" pitchFamily="18" charset="0"/>
              </a:rPr>
              <a:t>. </a:t>
            </a:r>
            <a:endParaRPr lang="en-SG" sz="4500" dirty="0" smtClean="0">
              <a:latin typeface="Times New Roman" pitchFamily="18" charset="0"/>
              <a:cs typeface="Times New Roman" pitchFamily="18" charset="0"/>
            </a:endParaRPr>
          </a:p>
          <a:p>
            <a:pPr lvl="1" algn="just"/>
            <a:endParaRPr lang="en-US" dirty="0" smtClean="0"/>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12</a:t>
            </a:fld>
            <a:endParaRPr lang="en-SG" altLang="en-US"/>
          </a:p>
        </p:txBody>
      </p:sp>
      <p:sp>
        <p:nvSpPr>
          <p:cNvPr id="7" name="Title 1"/>
          <p:cNvSpPr>
            <a:spLocks noGrp="1"/>
          </p:cNvSpPr>
          <p:nvPr>
            <p:ph type="title"/>
          </p:nvPr>
        </p:nvSpPr>
        <p:spPr>
          <a:xfrm>
            <a:off x="395536" y="332656"/>
            <a:ext cx="8352928" cy="1001266"/>
          </a:xfrm>
        </p:spPr>
        <p:txBody>
          <a:bodyPr>
            <a:normAutofit fontScale="90000"/>
          </a:bodyPr>
          <a:lstStyle/>
          <a:p>
            <a:r>
              <a:rPr lang="vi-VN" dirty="0" smtClean="0">
                <a:solidFill>
                  <a:srgbClr val="02CE37"/>
                </a:solidFill>
              </a:rPr>
              <a:t>5. Giải pháp phòng ngừa trẻ em lao động sớm</a:t>
            </a:r>
            <a:endParaRPr lang="en-SG" dirty="0">
              <a:solidFill>
                <a:srgbClr val="02CE37"/>
              </a:solidFill>
            </a:endParaRPr>
          </a:p>
        </p:txBody>
      </p:sp>
    </p:spTree>
    <p:extLst>
      <p:ext uri="{BB962C8B-B14F-4D97-AF65-F5344CB8AC3E}">
        <p14:creationId xmlns:p14="http://schemas.microsoft.com/office/powerpoint/2010/main" val="2904448913"/>
      </p:ext>
    </p:extLst>
  </p:cSld>
  <p:clrMapOvr>
    <a:masterClrMapping/>
  </p:clrMapOvr>
  <p:transition>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9390"/>
            <a:ext cx="8229600" cy="5093946"/>
          </a:xfrm>
        </p:spPr>
        <p:txBody>
          <a:bodyPr>
            <a:noAutofit/>
          </a:bodyPr>
          <a:lstStyle/>
          <a:p>
            <a:pPr marL="0" indent="0" algn="just">
              <a:buNone/>
            </a:pPr>
            <a:r>
              <a:rPr lang="en-US" sz="3600" dirty="0">
                <a:latin typeface="Times New Roman" pitchFamily="18" charset="0"/>
                <a:cs typeface="Times New Roman" pitchFamily="18" charset="0"/>
              </a:rPr>
              <a:t>5.2. </a:t>
            </a:r>
            <a:r>
              <a:rPr lang="en-US" sz="3600" dirty="0" err="1">
                <a:latin typeface="Times New Roman" pitchFamily="18" charset="0"/>
                <a:cs typeface="Times New Roman" pitchFamily="18" charset="0"/>
              </a:rPr>
              <a:t>Đối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với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chủ</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endParaRPr lang="en-SG" sz="3600" dirty="0">
              <a:latin typeface="Times New Roman" pitchFamily="18" charset="0"/>
              <a:cs typeface="Times New Roman" pitchFamily="18" charset="0"/>
            </a:endParaRPr>
          </a:p>
          <a:p>
            <a:pPr lvl="1" algn="just"/>
            <a:r>
              <a:rPr lang="en-US" sz="3600" dirty="0" err="1">
                <a:latin typeface="Times New Roman" pitchFamily="18" charset="0"/>
                <a:cs typeface="Times New Roman" pitchFamily="18" charset="0"/>
              </a:rPr>
              <a:t>Thực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đúng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định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pháp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tuổi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thiểu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ngành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môi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trường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cấm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nhận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việc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nặng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nguy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hiểm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cường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kéo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dài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làm</a:t>
            </a:r>
            <a:r>
              <a:rPr lang="en-US" sz="3600" dirty="0">
                <a:latin typeface="Times New Roman" pitchFamily="18" charset="0"/>
                <a:cs typeface="Times New Roman" pitchFamily="18" charset="0"/>
              </a:rPr>
              <a:t> ca </a:t>
            </a:r>
            <a:r>
              <a:rPr lang="en-US" sz="3600" dirty="0" err="1">
                <a:latin typeface="Times New Roman" pitchFamily="18" charset="0"/>
                <a:cs typeface="Times New Roman" pitchFamily="18" charset="0"/>
              </a:rPr>
              <a:t>đêm</a:t>
            </a:r>
            <a:r>
              <a:rPr lang="en-US" sz="3600" dirty="0">
                <a:latin typeface="Times New Roman" pitchFamily="18" charset="0"/>
                <a:cs typeface="Times New Roman" pitchFamily="18" charset="0"/>
              </a:rPr>
              <a:t>. </a:t>
            </a:r>
            <a:endParaRPr lang="en-SG" sz="36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13</a:t>
            </a:fld>
            <a:endParaRPr lang="en-SG" altLang="en-US"/>
          </a:p>
        </p:txBody>
      </p:sp>
      <p:sp>
        <p:nvSpPr>
          <p:cNvPr id="7" name="Title 1"/>
          <p:cNvSpPr txBox="1">
            <a:spLocks/>
          </p:cNvSpPr>
          <p:nvPr/>
        </p:nvSpPr>
        <p:spPr>
          <a:xfrm>
            <a:off x="395536" y="332656"/>
            <a:ext cx="8352928" cy="1001266"/>
          </a:xfrm>
          <a:prstGeom prst="rect">
            <a:avLst/>
          </a:prstGeom>
        </p:spPr>
        <p:txBody>
          <a:bodyPr vert="horz" lIns="91440" tIns="45720" rIns="91440" bIns="45720" rtlCol="0" anchor="b">
            <a:normAutofit fontScale="90000" lnSpcReduction="10000"/>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r>
              <a:rPr lang="vi-VN" smtClean="0">
                <a:solidFill>
                  <a:srgbClr val="02CE37"/>
                </a:solidFill>
              </a:rPr>
              <a:t>5. Giải pháp phòng ngừa trẻ em lao động sớm</a:t>
            </a:r>
            <a:endParaRPr lang="en-SG" dirty="0">
              <a:solidFill>
                <a:srgbClr val="02CE37"/>
              </a:solidFill>
            </a:endParaRPr>
          </a:p>
        </p:txBody>
      </p:sp>
    </p:spTree>
    <p:extLst>
      <p:ext uri="{BB962C8B-B14F-4D97-AF65-F5344CB8AC3E}">
        <p14:creationId xmlns:p14="http://schemas.microsoft.com/office/powerpoint/2010/main" val="1806749736"/>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340768"/>
            <a:ext cx="8136904" cy="5040560"/>
          </a:xfrm>
        </p:spPr>
        <p:txBody>
          <a:bodyPr>
            <a:normAutofit fontScale="92500"/>
          </a:bodyPr>
          <a:lstStyle/>
          <a:p>
            <a:pPr marL="0" indent="0" algn="just">
              <a:lnSpc>
                <a:spcPct val="150000"/>
              </a:lnSpc>
              <a:buNone/>
            </a:pPr>
            <a:r>
              <a:rPr lang="en-US" dirty="0">
                <a:latin typeface="Times New Roman" pitchFamily="18" charset="0"/>
                <a:cs typeface="Times New Roman" pitchFamily="18" charset="0"/>
              </a:rPr>
              <a:t>5.3. </a:t>
            </a:r>
            <a:r>
              <a:rPr lang="en-US" dirty="0" err="1">
                <a:latin typeface="Times New Roman" pitchFamily="18" charset="0"/>
                <a:cs typeface="Times New Roman" pitchFamily="18" charset="0"/>
              </a:rPr>
              <a:t>Đối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endParaRPr lang="en-SG" dirty="0">
              <a:latin typeface="Times New Roman" pitchFamily="18" charset="0"/>
              <a:cs typeface="Times New Roman" pitchFamily="18" charset="0"/>
            </a:endParaRPr>
          </a:p>
          <a:p>
            <a:pPr lvl="1" algn="just">
              <a:lnSpc>
                <a:spcPct val="150000"/>
              </a:lnSpc>
            </a:pPr>
            <a:r>
              <a:rPr lang="en-US" sz="2400" dirty="0" err="1">
                <a:latin typeface="Times New Roman" pitchFamily="18" charset="0"/>
                <a:cs typeface="Times New Roman" pitchFamily="18" charset="0"/>
              </a:rPr>
              <a:t>Tăng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xoá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nặng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Khuyên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hỗ</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giúp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ổn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nghiêm</a:t>
            </a:r>
            <a:r>
              <a:rPr lang="en-US" sz="2400" dirty="0">
                <a:latin typeface="Times New Roman" pitchFamily="18" charset="0"/>
                <a:cs typeface="Times New Roman" pitchFamily="18" charset="0"/>
              </a:rPr>
              <a:t> minh.</a:t>
            </a:r>
            <a:endParaRPr lang="en-SG" sz="2400" dirty="0">
              <a:latin typeface="Times New Roman" pitchFamily="18" charset="0"/>
              <a:cs typeface="Times New Roman" pitchFamily="18" charset="0"/>
            </a:endParaRPr>
          </a:p>
          <a:p>
            <a:pPr lvl="1" algn="just"/>
            <a:endParaRPr lang="en-US" dirty="0" smtClean="0"/>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14</a:t>
            </a:fld>
            <a:endParaRPr lang="en-SG" altLang="en-US"/>
          </a:p>
        </p:txBody>
      </p:sp>
      <p:sp>
        <p:nvSpPr>
          <p:cNvPr id="8" name="Title 1"/>
          <p:cNvSpPr>
            <a:spLocks noGrp="1"/>
          </p:cNvSpPr>
          <p:nvPr>
            <p:ph type="title"/>
          </p:nvPr>
        </p:nvSpPr>
        <p:spPr>
          <a:xfrm>
            <a:off x="395536" y="332656"/>
            <a:ext cx="8352928" cy="1001266"/>
          </a:xfrm>
        </p:spPr>
        <p:txBody>
          <a:bodyPr>
            <a:normAutofit fontScale="90000"/>
          </a:bodyPr>
          <a:lstStyle/>
          <a:p>
            <a:r>
              <a:rPr lang="vi-VN" dirty="0" smtClean="0">
                <a:solidFill>
                  <a:srgbClr val="02CE37"/>
                </a:solidFill>
              </a:rPr>
              <a:t>5. Giải pháp phòng ngừa trẻ em lao động sớm</a:t>
            </a:r>
            <a:endParaRPr lang="en-SG" dirty="0">
              <a:solidFill>
                <a:srgbClr val="02CE37"/>
              </a:solidFill>
            </a:endParaRPr>
          </a:p>
        </p:txBody>
      </p:sp>
    </p:spTree>
    <p:extLst>
      <p:ext uri="{BB962C8B-B14F-4D97-AF65-F5344CB8AC3E}">
        <p14:creationId xmlns:p14="http://schemas.microsoft.com/office/powerpoint/2010/main" val="297811740"/>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332656"/>
            <a:ext cx="5256584" cy="1143000"/>
          </a:xfrm>
        </p:spPr>
        <p:txBody>
          <a:bodyPr anchor="ctr">
            <a:normAutofit/>
          </a:bodyPr>
          <a:lstStyle/>
          <a:p>
            <a:r>
              <a:rPr lang="en-SG" sz="4400" dirty="0" err="1" smtClean="0">
                <a:solidFill>
                  <a:srgbClr val="02CE37"/>
                </a:solidFill>
              </a:rPr>
              <a:t>Câu</a:t>
            </a:r>
            <a:r>
              <a:rPr lang="en-SG" sz="4400" dirty="0" smtClean="0">
                <a:solidFill>
                  <a:srgbClr val="02CE37"/>
                </a:solidFill>
              </a:rPr>
              <a:t> </a:t>
            </a:r>
            <a:r>
              <a:rPr lang="en-SG" sz="4400" dirty="0" err="1" smtClean="0">
                <a:solidFill>
                  <a:srgbClr val="02CE37"/>
                </a:solidFill>
              </a:rPr>
              <a:t>hỏi</a:t>
            </a:r>
            <a:r>
              <a:rPr lang="en-SG" sz="4400" dirty="0" smtClean="0">
                <a:solidFill>
                  <a:srgbClr val="02CE37"/>
                </a:solidFill>
              </a:rPr>
              <a:t> </a:t>
            </a:r>
            <a:r>
              <a:rPr lang="en-SG" sz="4400" dirty="0" err="1" smtClean="0">
                <a:solidFill>
                  <a:srgbClr val="02CE37"/>
                </a:solidFill>
              </a:rPr>
              <a:t>thảo</a:t>
            </a:r>
            <a:r>
              <a:rPr lang="en-SG" sz="4400" dirty="0" smtClean="0">
                <a:solidFill>
                  <a:srgbClr val="02CE37"/>
                </a:solidFill>
              </a:rPr>
              <a:t> </a:t>
            </a:r>
            <a:r>
              <a:rPr lang="en-SG" sz="4400" dirty="0" err="1" smtClean="0">
                <a:solidFill>
                  <a:srgbClr val="02CE37"/>
                </a:solidFill>
              </a:rPr>
              <a:t>luận</a:t>
            </a:r>
            <a:endParaRPr lang="en-SG" sz="4400" dirty="0">
              <a:solidFill>
                <a:srgbClr val="02CE37"/>
              </a:solidFill>
            </a:endParaRPr>
          </a:p>
        </p:txBody>
      </p:sp>
      <p:sp>
        <p:nvSpPr>
          <p:cNvPr id="3" name="Content Placeholder 2"/>
          <p:cNvSpPr>
            <a:spLocks noGrp="1"/>
          </p:cNvSpPr>
          <p:nvPr>
            <p:ph idx="1"/>
          </p:nvPr>
        </p:nvSpPr>
        <p:spPr>
          <a:xfrm>
            <a:off x="467544" y="1340768"/>
            <a:ext cx="8229600" cy="4525963"/>
          </a:xfrm>
        </p:spPr>
        <p:txBody>
          <a:bodyPr>
            <a:normAutofit/>
          </a:bodyPr>
          <a:lstStyle/>
          <a:p>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1</a:t>
            </a:r>
            <a:r>
              <a:rPr lang="en-US" sz="2800">
                <a:latin typeface="Times New Roman" pitchFamily="18" charset="0"/>
                <a:cs typeface="Times New Roman" pitchFamily="18" charset="0"/>
              </a:rPr>
              <a:t>. </a:t>
            </a:r>
            <a:endParaRPr lang="en-US" sz="2800" smtClean="0">
              <a:latin typeface="Times New Roman" pitchFamily="18" charset="0"/>
              <a:cs typeface="Times New Roman" pitchFamily="18" charset="0"/>
            </a:endParaRPr>
          </a:p>
          <a:p>
            <a:pPr marL="0" indent="0">
              <a:buNone/>
            </a:pP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Lao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endParaRPr lang="en-SG" sz="2800" dirty="0">
              <a:latin typeface="Times New Roman" pitchFamily="18" charset="0"/>
              <a:cs typeface="Times New Roman" pitchFamily="18" charset="0"/>
            </a:endParaRPr>
          </a:p>
          <a:p>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2</a:t>
            </a:r>
            <a:r>
              <a:rPr lang="en-US" sz="2800">
                <a:latin typeface="Times New Roman" pitchFamily="18" charset="0"/>
                <a:cs typeface="Times New Roman" pitchFamily="18" charset="0"/>
              </a:rPr>
              <a:t>. </a:t>
            </a:r>
            <a:endParaRPr lang="en-US" sz="2800" smtClean="0">
              <a:latin typeface="Times New Roman" pitchFamily="18" charset="0"/>
              <a:cs typeface="Times New Roman" pitchFamily="18" charset="0"/>
            </a:endParaRPr>
          </a:p>
          <a:p>
            <a:pPr marL="0" indent="0">
              <a:buNone/>
            </a:pP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Nguyên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hậu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a:t>
            </a:r>
            <a:endParaRPr lang="en-SG" sz="2800" dirty="0">
              <a:latin typeface="Times New Roman" pitchFamily="18" charset="0"/>
              <a:cs typeface="Times New Roman" pitchFamily="18" charset="0"/>
            </a:endParaRPr>
          </a:p>
          <a:p>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a:latin typeface="Times New Roman" pitchFamily="18" charset="0"/>
                <a:cs typeface="Times New Roman" pitchFamily="18" charset="0"/>
              </a:rPr>
              <a:t>3</a:t>
            </a:r>
            <a:r>
              <a:rPr lang="en-US" sz="2800" smtClean="0">
                <a:latin typeface="Times New Roman" pitchFamily="18" charset="0"/>
                <a:cs typeface="Times New Roman" pitchFamily="18" charset="0"/>
              </a:rPr>
              <a:t>.</a:t>
            </a:r>
          </a:p>
          <a:p>
            <a:pPr marL="365760" lvl="1" indent="0">
              <a:buNone/>
            </a:pP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phòng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ngừa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smtClean="0">
                <a:latin typeface="Times New Roman" pitchFamily="18" charset="0"/>
                <a:cs typeface="Times New Roman" pitchFamily="18" charset="0"/>
              </a:rPr>
              <a:t>?</a:t>
            </a:r>
            <a:endParaRPr lang="en-SG"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15</a:t>
            </a:fld>
            <a:endParaRPr lang="en-SG" altLang="en-US"/>
          </a:p>
        </p:txBody>
      </p:sp>
      <p:pic>
        <p:nvPicPr>
          <p:cNvPr id="6" name="Picture 5" descr="https://encrypted-tbn2.gstatic.com/images?q=tbn:ANd9GcREOI4nARhSw_6gpd7qMv9Qv2b5492M-IglNtfNsoDqUqW-u7en"/>
          <p:cNvPicPr>
            <a:picLocks noChangeAspect="1" noChangeArrowheads="1"/>
          </p:cNvPicPr>
          <p:nvPr/>
        </p:nvPicPr>
        <p:blipFill>
          <a:blip r:embed="rId2">
            <a:lum bright="10000" contrast="30000"/>
            <a:extLst>
              <a:ext uri="{28A0092B-C50C-407E-A947-70E740481C1C}">
                <a14:useLocalDpi xmlns:a14="http://schemas.microsoft.com/office/drawing/2010/main" val="0"/>
              </a:ext>
            </a:extLst>
          </a:blip>
          <a:srcRect/>
          <a:stretch>
            <a:fillRect/>
          </a:stretch>
        </p:blipFill>
        <p:spPr bwMode="auto">
          <a:xfrm>
            <a:off x="7308304" y="332656"/>
            <a:ext cx="153828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s://encrypted-tbn2.gstatic.com/images?q=tbn:ANd9GcREOI4nARhSw_6gpd7qMv9Qv2b5492M-IglNtfNsoDqUqW-u7en"/>
          <p:cNvPicPr>
            <a:picLocks noChangeAspect="1" noChangeArrowheads="1"/>
          </p:cNvPicPr>
          <p:nvPr/>
        </p:nvPicPr>
        <p:blipFill>
          <a:blip r:embed="rId2">
            <a:lum bright="10000" contrast="30000"/>
            <a:extLst>
              <a:ext uri="{28A0092B-C50C-407E-A947-70E740481C1C}">
                <a14:useLocalDpi xmlns:a14="http://schemas.microsoft.com/office/drawing/2010/main" val="0"/>
              </a:ext>
            </a:extLst>
          </a:blip>
          <a:srcRect/>
          <a:stretch>
            <a:fillRect/>
          </a:stretch>
        </p:blipFill>
        <p:spPr bwMode="auto">
          <a:xfrm>
            <a:off x="251520" y="188640"/>
            <a:ext cx="153828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049598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740650" y="49213"/>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4" descr="kitt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3850" y="5330825"/>
            <a:ext cx="7413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3d butterfly"/>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6391275"/>
            <a:ext cx="8001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6" descr="duck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243888" y="5373688"/>
            <a:ext cx="647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37" name="AutoShape 17"/>
          <p:cNvSpPr>
            <a:spLocks noChangeArrowheads="1"/>
          </p:cNvSpPr>
          <p:nvPr/>
        </p:nvSpPr>
        <p:spPr bwMode="auto">
          <a:xfrm>
            <a:off x="2339975" y="6308725"/>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FFFF00"/>
              </a:solidFill>
              <a:latin typeface="Times New Roman" pitchFamily="18" charset="0"/>
              <a:cs typeface="Times New Roman" pitchFamily="18" charset="0"/>
            </a:endParaRPr>
          </a:p>
        </p:txBody>
      </p:sp>
      <p:sp>
        <p:nvSpPr>
          <p:cNvPr id="337923" name="AutoShape 3"/>
          <p:cNvSpPr>
            <a:spLocks noChangeArrowheads="1"/>
          </p:cNvSpPr>
          <p:nvPr/>
        </p:nvSpPr>
        <p:spPr bwMode="auto">
          <a:xfrm>
            <a:off x="6443663" y="6381750"/>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0000FF"/>
              </a:solidFill>
              <a:latin typeface="Times New Roman" pitchFamily="18" charset="0"/>
              <a:cs typeface="Times New Roman" pitchFamily="18" charset="0"/>
            </a:endParaRPr>
          </a:p>
        </p:txBody>
      </p:sp>
      <p:pic>
        <p:nvPicPr>
          <p:cNvPr id="4106"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7780338" y="49213"/>
            <a:ext cx="125571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4108"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7938" y="66675"/>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7625" y="-19050"/>
            <a:ext cx="1295400" cy="95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0" name="Text Box 12"/>
          <p:cNvSpPr txBox="1">
            <a:spLocks noChangeArrowheads="1"/>
          </p:cNvSpPr>
          <p:nvPr/>
        </p:nvSpPr>
        <p:spPr bwMode="auto">
          <a:xfrm>
            <a:off x="971550" y="125413"/>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cxnSp>
        <p:nvCxnSpPr>
          <p:cNvPr id="3" name="Straight Connector 2"/>
          <p:cNvCxnSpPr/>
          <p:nvPr/>
        </p:nvCxnSpPr>
        <p:spPr>
          <a:xfrm>
            <a:off x="2916238" y="985838"/>
            <a:ext cx="32400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WordArt 27"/>
          <p:cNvSpPr>
            <a:spLocks noChangeArrowheads="1" noChangeShapeType="1" noTextEdit="1"/>
          </p:cNvSpPr>
          <p:nvPr/>
        </p:nvSpPr>
        <p:spPr bwMode="auto">
          <a:xfrm>
            <a:off x="334963" y="2997200"/>
            <a:ext cx="8413750" cy="2303463"/>
          </a:xfrm>
          <a:prstGeom prst="rect">
            <a:avLst/>
          </a:prstGeom>
        </p:spPr>
        <p:txBody>
          <a:bodyPr wrap="none" fromWordArt="1">
            <a:prstTxWarp prst="textPlain">
              <a:avLst>
                <a:gd name="adj" fmla="val 50000"/>
              </a:avLst>
            </a:prstTxWarp>
          </a:bodyPr>
          <a:lstStyle/>
          <a:p>
            <a:pPr algn="ctr"/>
            <a:r>
              <a:rPr lang="en-US" sz="2800" b="1" kern="10">
                <a:ln w="3175">
                  <a:solidFill>
                    <a:srgbClr val="FF0000"/>
                  </a:solidFill>
                  <a:round/>
                  <a:headEnd/>
                  <a:tailEnd/>
                </a:ln>
                <a:solidFill>
                  <a:srgbClr val="FFFF00"/>
                </a:solidFill>
                <a:latin typeface="Times New Roman"/>
                <a:cs typeface="Times New Roman"/>
              </a:rPr>
              <a:t>Bài </a:t>
            </a:r>
            <a:r>
              <a:rPr lang="en-US" sz="2800" b="1" kern="10" smtClean="0">
                <a:ln w="3175">
                  <a:solidFill>
                    <a:srgbClr val="FF0000"/>
                  </a:solidFill>
                  <a:round/>
                  <a:headEnd/>
                  <a:tailEnd/>
                </a:ln>
                <a:solidFill>
                  <a:srgbClr val="FFFF00"/>
                </a:solidFill>
                <a:latin typeface="Times New Roman"/>
                <a:cs typeface="Times New Roman"/>
              </a:rPr>
              <a:t>14: </a:t>
            </a:r>
            <a:r>
              <a:rPr lang="en-US" sz="2800" b="1" kern="10">
                <a:ln w="3175">
                  <a:solidFill>
                    <a:srgbClr val="FF0000"/>
                  </a:solidFill>
                  <a:round/>
                  <a:headEnd/>
                  <a:tailEnd/>
                </a:ln>
                <a:solidFill>
                  <a:srgbClr val="FFFF00"/>
                </a:solidFill>
                <a:latin typeface="Times New Roman"/>
                <a:cs typeface="Times New Roman"/>
              </a:rPr>
              <a:t>Kết thúc</a:t>
            </a:r>
          </a:p>
          <a:p>
            <a:pPr algn="ctr"/>
            <a:r>
              <a:rPr lang="en-US" sz="2800" b="1" kern="10">
                <a:ln w="3175">
                  <a:solidFill>
                    <a:srgbClr val="FF0000"/>
                  </a:solidFill>
                  <a:round/>
                  <a:headEnd/>
                  <a:tailEnd/>
                </a:ln>
                <a:solidFill>
                  <a:srgbClr val="FFFF00"/>
                </a:solidFill>
                <a:latin typeface="Times New Roman"/>
                <a:cs typeface="Times New Roman"/>
              </a:rPr>
              <a:t>Mời nghiên cứu tiếp Bài </a:t>
            </a:r>
            <a:r>
              <a:rPr lang="en-US" sz="2800" b="1" kern="10" smtClean="0">
                <a:ln w="3175">
                  <a:solidFill>
                    <a:srgbClr val="FF0000"/>
                  </a:solidFill>
                  <a:round/>
                  <a:headEnd/>
                  <a:tailEnd/>
                </a:ln>
                <a:solidFill>
                  <a:srgbClr val="FFFF00"/>
                </a:solidFill>
                <a:latin typeface="Times New Roman"/>
                <a:cs typeface="Times New Roman"/>
              </a:rPr>
              <a:t>14</a:t>
            </a:r>
            <a:endParaRPr lang="en-US" sz="2800" b="1" kern="10">
              <a:ln w="3175">
                <a:solidFill>
                  <a:srgbClr val="FF0000"/>
                </a:solidFill>
                <a:round/>
                <a:headEnd/>
                <a:tailEnd/>
              </a:ln>
              <a:solidFill>
                <a:srgbClr val="FFFF00"/>
              </a:solidFill>
              <a:latin typeface="Times New Roman"/>
              <a:cs typeface="Times New Roman"/>
            </a:endParaRPr>
          </a:p>
        </p:txBody>
      </p:sp>
      <p:sp>
        <p:nvSpPr>
          <p:cNvPr id="20" name="WordArt 31"/>
          <p:cNvSpPr>
            <a:spLocks noChangeArrowheads="1" noChangeShapeType="1" noTextEdit="1"/>
          </p:cNvSpPr>
          <p:nvPr/>
        </p:nvSpPr>
        <p:spPr bwMode="auto">
          <a:xfrm>
            <a:off x="297755" y="1400763"/>
            <a:ext cx="8594725" cy="1034553"/>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DỤC </a:t>
            </a:r>
            <a:r>
              <a:rPr lang="en-US" sz="3200" b="1" kern="10" smtClean="0">
                <a:ln w="3175">
                  <a:solidFill>
                    <a:srgbClr val="FF0000"/>
                  </a:solidFill>
                  <a:round/>
                  <a:headEnd/>
                  <a:tailEnd/>
                </a:ln>
                <a:solidFill>
                  <a:srgbClr val="FFFF00"/>
                </a:solidFill>
                <a:latin typeface="Times New Roman"/>
                <a:cs typeface="Times New Roman"/>
              </a:rPr>
              <a:t>VĂN HÓA XÃ HỘI</a:t>
            </a:r>
            <a:endParaRPr lang="en-US" sz="3200" b="1" kern="10">
              <a:ln w="3175">
                <a:solidFill>
                  <a:srgbClr val="FF0000"/>
                </a:solidFill>
                <a:round/>
                <a:headEnd/>
                <a:tailEnd/>
              </a:ln>
              <a:solidFill>
                <a:srgbClr val="FFFF00"/>
              </a:solidFill>
              <a:latin typeface="Times New Roman"/>
              <a:cs typeface="Times New Roman"/>
            </a:endParaRPr>
          </a:p>
        </p:txBody>
      </p:sp>
    </p:spTree>
    <p:extLst>
      <p:ext uri="{BB962C8B-B14F-4D97-AF65-F5344CB8AC3E}">
        <p14:creationId xmlns:p14="http://schemas.microsoft.com/office/powerpoint/2010/main" val="358699956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6" repeatCount="indefinite" fill="hold" nodeType="withEffect">
                                  <p:stCondLst>
                                    <p:cond delay="1300"/>
                                  </p:stCondLst>
                                  <p:childTnLst>
                                    <p:animClr clrSpc="hsl" dir="cw">
                                      <p:cBhvr>
                                        <p:cTn id="6" dur="3000" fill="hold"/>
                                        <p:tgtEl>
                                          <p:spTgt spid="337937"/>
                                        </p:tgtEl>
                                        <p:attrNameLst>
                                          <p:attrName>stroke.color</p:attrName>
                                        </p:attrNameLst>
                                      </p:cBhvr>
                                      <p:to>
                                        <a:srgbClr val="F8F200"/>
                                      </p:to>
                                    </p:animClr>
                                    <p:set>
                                      <p:cBhvr>
                                        <p:cTn id="7" dur="3000" fill="hold"/>
                                        <p:tgtEl>
                                          <p:spTgt spid="337937"/>
                                        </p:tgtEl>
                                        <p:attrNameLst>
                                          <p:attrName>stroke.on</p:attrName>
                                        </p:attrNameLst>
                                      </p:cBhvr>
                                      <p:to>
                                        <p:strVal val="true"/>
                                      </p:to>
                                    </p:set>
                                  </p:childTnLst>
                                </p:cTn>
                              </p:par>
                              <p:par>
                                <p:cTn id="8" presetID="7" presetClass="emph" presetSubtype="6" repeatCount="indefinite" fill="hold" nodeType="withEffect">
                                  <p:stCondLst>
                                    <p:cond delay="1300"/>
                                  </p:stCondLst>
                                  <p:childTnLst>
                                    <p:animClr clrSpc="hsl" dir="cw">
                                      <p:cBhvr>
                                        <p:cTn id="9" dur="3000" fill="hold"/>
                                        <p:tgtEl>
                                          <p:spTgt spid="337923"/>
                                        </p:tgtEl>
                                        <p:attrNameLst>
                                          <p:attrName>stroke.color</p:attrName>
                                        </p:attrNameLst>
                                      </p:cBhvr>
                                      <p:to>
                                        <a:srgbClr val="F8F200"/>
                                      </p:to>
                                    </p:animClr>
                                    <p:set>
                                      <p:cBhvr>
                                        <p:cTn id="10" dur="3000" fill="hold"/>
                                        <p:tgtEl>
                                          <p:spTgt spid="337923"/>
                                        </p:tgtEl>
                                        <p:attrNameLst>
                                          <p:attrName>stroke.on</p:attrName>
                                        </p:attrNameLst>
                                      </p:cBhvr>
                                      <p:to>
                                        <p:strVal val="true"/>
                                      </p:to>
                                    </p:set>
                                  </p:childTnLst>
                                </p:cTn>
                              </p:par>
                              <p:par>
                                <p:cTn id="11" presetID="21" presetClass="emph" presetSubtype="0" repeatCount="2000" fill="hold" grpId="0" nodeType="withEffect" nodePh="1">
                                  <p:stCondLst>
                                    <p:cond delay="1300"/>
                                  </p:stCondLst>
                                  <p:endCondLst>
                                    <p:cond evt="begin" delay="0">
                                      <p:tn val="11"/>
                                    </p:cond>
                                  </p:endCondLst>
                                  <p:childTnLst>
                                    <p:animClr clrSpc="hsl" dir="cw">
                                      <p:cBhvr override="childStyle">
                                        <p:cTn id="12" dur="500" fill="hold"/>
                                        <p:tgtEl>
                                          <p:spTgt spid="19"/>
                                        </p:tgtEl>
                                        <p:attrNameLst>
                                          <p:attrName>style.color</p:attrName>
                                        </p:attrNameLst>
                                      </p:cBhvr>
                                      <p:by>
                                        <p:hsl h="7200000" s="0" l="0"/>
                                      </p:by>
                                    </p:animClr>
                                    <p:animClr clrSpc="hsl" dir="cw">
                                      <p:cBhvr>
                                        <p:cTn id="13" dur="500" fill="hold"/>
                                        <p:tgtEl>
                                          <p:spTgt spid="19"/>
                                        </p:tgtEl>
                                        <p:attrNameLst>
                                          <p:attrName>fillcolor</p:attrName>
                                        </p:attrNameLst>
                                      </p:cBhvr>
                                      <p:by>
                                        <p:hsl h="7200000" s="0" l="0"/>
                                      </p:by>
                                    </p:animClr>
                                    <p:animClr clrSpc="hsl" dir="cw">
                                      <p:cBhvr>
                                        <p:cTn id="14" dur="500" fill="hold"/>
                                        <p:tgtEl>
                                          <p:spTgt spid="19"/>
                                        </p:tgtEl>
                                        <p:attrNameLst>
                                          <p:attrName>stroke.color</p:attrName>
                                        </p:attrNameLst>
                                      </p:cBhvr>
                                      <p:by>
                                        <p:hsl h="7200000" s="0" l="0"/>
                                      </p:by>
                                    </p:animClr>
                                    <p:set>
                                      <p:cBhvr>
                                        <p:cTn id="15" dur="500" fill="hold"/>
                                        <p:tgtEl>
                                          <p:spTgt spid="19"/>
                                        </p:tgtEl>
                                        <p:attrNameLst>
                                          <p:attrName>fill.type</p:attrName>
                                        </p:attrNameLst>
                                      </p:cBhvr>
                                      <p:to>
                                        <p:strVal val="solid"/>
                                      </p:to>
                                    </p:set>
                                  </p:childTnLst>
                                </p:cTn>
                              </p:par>
                              <p:par>
                                <p:cTn id="16" presetID="16" presetClass="entr" presetSubtype="21"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barn(inVertical)">
                                      <p:cBhvr>
                                        <p:cTn id="18" dur="500"/>
                                        <p:tgtEl>
                                          <p:spTgt spid="18"/>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sp>
        <p:nvSpPr>
          <p:cNvPr id="6169" name="WordArt 25"/>
          <p:cNvSpPr>
            <a:spLocks noChangeArrowheads="1" noChangeShapeType="1" noTextEdit="1"/>
          </p:cNvSpPr>
          <p:nvPr/>
        </p:nvSpPr>
        <p:spPr bwMode="auto">
          <a:xfrm>
            <a:off x="575302" y="908720"/>
            <a:ext cx="7976561" cy="715094"/>
          </a:xfrm>
          <a:prstGeom prst="rect">
            <a:avLst/>
          </a:prstGeom>
        </p:spPr>
        <p:txBody>
          <a:bodyPr wrap="none" fromWordArt="1">
            <a:prstTxWarp prst="textPlain">
              <a:avLst>
                <a:gd name="adj" fmla="val 50000"/>
              </a:avLst>
            </a:prstTxWarp>
          </a:bodyPr>
          <a:lstStyle/>
          <a:p>
            <a:pPr algn="ct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PHÒNG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NGỪA, GIẢM THIỂU </a:t>
            </a:r>
            <a:r>
              <a:rPr lang="en-US"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 LAO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ĐỘNG TRẺ EM </a:t>
            </a:r>
          </a:p>
        </p:txBody>
      </p:sp>
      <p:pic>
        <p:nvPicPr>
          <p:cNvPr id="307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7" name="Rectangle 1"/>
          <p:cNvSpPr>
            <a:spLocks noChangeArrowheads="1"/>
          </p:cNvSpPr>
          <p:nvPr/>
        </p:nvSpPr>
        <p:spPr bwMode="auto">
          <a:xfrm>
            <a:off x="575302" y="1844824"/>
            <a:ext cx="28147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altLang="en-US" sz="2800" smtClean="0">
                <a:solidFill>
                  <a:srgbClr val="02CE37"/>
                </a:solidFill>
                <a:latin typeface="Times New Roman" pitchFamily="18" charset="0"/>
                <a:cs typeface="Times New Roman" pitchFamily="18" charset="0"/>
              </a:rPr>
              <a:t>1</a:t>
            </a:r>
            <a:r>
              <a:rPr lang="en-US" altLang="en-US" sz="2800">
                <a:solidFill>
                  <a:srgbClr val="02CE37"/>
                </a:solidFill>
                <a:latin typeface="Times New Roman" pitchFamily="18" charset="0"/>
                <a:cs typeface="Times New Roman" pitchFamily="18" charset="0"/>
              </a:rPr>
              <a:t>. </a:t>
            </a:r>
            <a:r>
              <a:rPr lang="en-US" altLang="en-US" sz="2800" smtClean="0">
                <a:solidFill>
                  <a:srgbClr val="02CE37"/>
                </a:solidFill>
                <a:latin typeface="Times New Roman" pitchFamily="18" charset="0"/>
                <a:cs typeface="Times New Roman" pitchFamily="18" charset="0"/>
              </a:rPr>
              <a:t>Khái </a:t>
            </a:r>
            <a:r>
              <a:rPr lang="en-US" altLang="en-US" sz="2800">
                <a:solidFill>
                  <a:srgbClr val="02CE37"/>
                </a:solidFill>
                <a:latin typeface="Times New Roman" pitchFamily="18" charset="0"/>
                <a:cs typeface="Times New Roman" pitchFamily="18" charset="0"/>
              </a:rPr>
              <a:t>niệm </a:t>
            </a:r>
            <a:endParaRPr lang="en-US" sz="2800">
              <a:solidFill>
                <a:srgbClr val="02CE37"/>
              </a:solidFill>
              <a:latin typeface="Times New Roman" pitchFamily="18" charset="0"/>
              <a:cs typeface="Times New Roman" pitchFamily="18" charset="0"/>
              <a:hlinkClick r:id="rId3" action="ppaction://hlinksldjump"/>
            </a:endParaRPr>
          </a:p>
        </p:txBody>
      </p:sp>
      <p:sp>
        <p:nvSpPr>
          <p:cNvPr id="3088" name="Rectangle 2"/>
          <p:cNvSpPr>
            <a:spLocks noChangeArrowheads="1"/>
          </p:cNvSpPr>
          <p:nvPr/>
        </p:nvSpPr>
        <p:spPr bwMode="auto">
          <a:xfrm>
            <a:off x="539552" y="2492896"/>
            <a:ext cx="7905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vi-VN" sz="2800">
                <a:solidFill>
                  <a:srgbClr val="02CE37"/>
                </a:solidFill>
                <a:latin typeface="Times New Roman" pitchFamily="18" charset="0"/>
                <a:cs typeface="Times New Roman" pitchFamily="18" charset="0"/>
              </a:rPr>
              <a:t>2. Các </a:t>
            </a:r>
            <a:r>
              <a:rPr lang="en-US" sz="2800">
                <a:solidFill>
                  <a:srgbClr val="02CE37"/>
                </a:solidFill>
                <a:latin typeface="Times New Roman" pitchFamily="18" charset="0"/>
                <a:cs typeface="Times New Roman" pitchFamily="18" charset="0"/>
              </a:rPr>
              <a:t>c</a:t>
            </a:r>
            <a:r>
              <a:rPr lang="vi-VN" sz="2800">
                <a:solidFill>
                  <a:srgbClr val="02CE37"/>
                </a:solidFill>
                <a:latin typeface="Times New Roman" pitchFamily="18" charset="0"/>
                <a:cs typeface="Times New Roman" pitchFamily="18" charset="0"/>
              </a:rPr>
              <a:t>ông việc trẻ em lao</a:t>
            </a:r>
            <a:r>
              <a:rPr lang="en-US" sz="2800">
                <a:solidFill>
                  <a:srgbClr val="02CE37"/>
                </a:solidFill>
                <a:latin typeface="Times New Roman" pitchFamily="18" charset="0"/>
                <a:cs typeface="Times New Roman" pitchFamily="18" charset="0"/>
              </a:rPr>
              <a:t> </a:t>
            </a:r>
            <a:r>
              <a:rPr lang="vi-VN" sz="2800">
                <a:solidFill>
                  <a:srgbClr val="02CE37"/>
                </a:solidFill>
                <a:latin typeface="Times New Roman" pitchFamily="18" charset="0"/>
                <a:cs typeface="Times New Roman" pitchFamily="18" charset="0"/>
              </a:rPr>
              <a:t>động sớm thường làm</a:t>
            </a:r>
            <a:endParaRPr lang="en-SG" sz="2800" dirty="0">
              <a:solidFill>
                <a:srgbClr val="02CE37"/>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819349" y="476672"/>
            <a:ext cx="1520403" cy="288032"/>
          </a:xfrm>
          <a:prstGeom prst="rect">
            <a:avLst/>
          </a:prstGeom>
        </p:spPr>
        <p:txBody>
          <a:bodyPr wrap="none" fromWordArt="1">
            <a:prstTxWarp prst="textPlain">
              <a:avLst>
                <a:gd name="adj" fmla="val 50000"/>
              </a:avLst>
            </a:prstTxWarp>
          </a:bodyPr>
          <a:lstStyle/>
          <a:p>
            <a:pPr>
              <a:defRPr/>
            </a:pPr>
            <a:r>
              <a:rPr lang="en-US"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a:t>
            </a:r>
            <a:r>
              <a:rPr lang="en-US" sz="2800"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14</a:t>
            </a:r>
            <a:r>
              <a:rPr lang="en-US" sz="2800" kern="10" smtClean="0">
                <a:ln w="12700">
                  <a:solidFill>
                    <a:srgbClr val="FF0000"/>
                  </a:solidFill>
                  <a:round/>
                  <a:headEnd/>
                  <a:tailEnd/>
                </a:ln>
                <a:solidFill>
                  <a:srgbClr val="660066">
                    <a:alpha val="50195"/>
                  </a:srgbClr>
                </a:solidFill>
                <a:latin typeface="Times New Roman" pitchFamily="18" charset="0"/>
                <a:cs typeface="Times New Roman" pitchFamily="18" charset="0"/>
              </a:rPr>
              <a:t>:</a:t>
            </a:r>
            <a:endParaRPr lang="en-US" sz="2800" kern="10">
              <a:ln w="12700">
                <a:solidFill>
                  <a:srgbClr val="FF0000"/>
                </a:solidFill>
                <a:round/>
                <a:headEnd/>
                <a:tailEnd/>
              </a:ln>
              <a:solidFill>
                <a:srgbClr val="660066">
                  <a:alpha val="50195"/>
                </a:srgbClr>
              </a:solidFill>
              <a:latin typeface="Times New Roman" pitchFamily="18" charset="0"/>
              <a:cs typeface="Times New Roman" pitchFamily="18" charset="0"/>
            </a:endParaRPr>
          </a:p>
        </p:txBody>
      </p:sp>
      <p:sp>
        <p:nvSpPr>
          <p:cNvPr id="2" name="Rectangle 1"/>
          <p:cNvSpPr/>
          <p:nvPr/>
        </p:nvSpPr>
        <p:spPr>
          <a:xfrm>
            <a:off x="539750" y="3068960"/>
            <a:ext cx="7954963" cy="954107"/>
          </a:xfrm>
          <a:prstGeom prst="rect">
            <a:avLst/>
          </a:prstGeom>
        </p:spPr>
        <p:txBody>
          <a:bodyPr wrap="square">
            <a:spAutoFit/>
          </a:bodyPr>
          <a:lstStyle/>
          <a:p>
            <a:r>
              <a:rPr lang="vi-VN" sz="2800">
                <a:solidFill>
                  <a:srgbClr val="02CE37"/>
                </a:solidFill>
                <a:latin typeface="Times New Roman" pitchFamily="18" charset="0"/>
                <a:cs typeface="Times New Roman" pitchFamily="18" charset="0"/>
              </a:rPr>
              <a:t>3. Nguyên nhân dẫn đến tình trạng trẻ em phải lao động sớm</a:t>
            </a:r>
            <a:endParaRPr lang="en-US" sz="2800">
              <a:solidFill>
                <a:srgbClr val="02CE37"/>
              </a:solidFill>
              <a:latin typeface="Times New Roman" pitchFamily="18" charset="0"/>
              <a:cs typeface="Times New Roman" pitchFamily="18" charset="0"/>
            </a:endParaRPr>
          </a:p>
        </p:txBody>
      </p:sp>
      <p:sp>
        <p:nvSpPr>
          <p:cNvPr id="3" name="Rectangle 2"/>
          <p:cNvSpPr/>
          <p:nvPr/>
        </p:nvSpPr>
        <p:spPr>
          <a:xfrm>
            <a:off x="559694" y="4194175"/>
            <a:ext cx="7140348" cy="523220"/>
          </a:xfrm>
          <a:prstGeom prst="rect">
            <a:avLst/>
          </a:prstGeom>
        </p:spPr>
        <p:txBody>
          <a:bodyPr wrap="square">
            <a:spAutoFit/>
          </a:bodyPr>
          <a:lstStyle/>
          <a:p>
            <a:r>
              <a:rPr lang="vi-VN" sz="2800">
                <a:solidFill>
                  <a:srgbClr val="02CE37"/>
                </a:solidFill>
                <a:latin typeface="Times New Roman" pitchFamily="18" charset="0"/>
                <a:cs typeface="Times New Roman" pitchFamily="18" charset="0"/>
              </a:rPr>
              <a:t>4. Hậu quả của trẻ em lao động sớm</a:t>
            </a:r>
            <a:endParaRPr lang="en-US" sz="2800">
              <a:latin typeface="Times New Roman" pitchFamily="18" charset="0"/>
              <a:cs typeface="Times New Roman" pitchFamily="18" charset="0"/>
            </a:endParaRPr>
          </a:p>
        </p:txBody>
      </p:sp>
      <p:sp>
        <p:nvSpPr>
          <p:cNvPr id="14" name="Rectangle 13"/>
          <p:cNvSpPr/>
          <p:nvPr/>
        </p:nvSpPr>
        <p:spPr>
          <a:xfrm>
            <a:off x="539750" y="4956742"/>
            <a:ext cx="7140348" cy="523220"/>
          </a:xfrm>
          <a:prstGeom prst="rect">
            <a:avLst/>
          </a:prstGeom>
        </p:spPr>
        <p:txBody>
          <a:bodyPr wrap="square">
            <a:spAutoFit/>
          </a:bodyPr>
          <a:lstStyle/>
          <a:p>
            <a:r>
              <a:rPr lang="en-US" sz="2800" smtClean="0">
                <a:solidFill>
                  <a:srgbClr val="02CE37"/>
                </a:solidFill>
                <a:latin typeface="Times New Roman" pitchFamily="18" charset="0"/>
                <a:cs typeface="Times New Roman" pitchFamily="18" charset="0"/>
              </a:rPr>
              <a:t>5.</a:t>
            </a:r>
            <a:r>
              <a:rPr lang="vi-VN" sz="2800" smtClean="0">
                <a:solidFill>
                  <a:srgbClr val="02CE37"/>
                </a:solidFill>
                <a:latin typeface="Times New Roman" pitchFamily="18" charset="0"/>
                <a:cs typeface="Times New Roman" pitchFamily="18" charset="0"/>
              </a:rPr>
              <a:t> </a:t>
            </a:r>
            <a:r>
              <a:rPr lang="vi-VN" sz="2800">
                <a:solidFill>
                  <a:srgbClr val="02CE37"/>
                </a:solidFill>
                <a:latin typeface="Times New Roman" pitchFamily="18" charset="0"/>
                <a:cs typeface="Times New Roman" pitchFamily="18" charset="0"/>
              </a:rPr>
              <a:t>Giải pháp phòng ngừa trẻ em lao động sớm</a:t>
            </a:r>
            <a:endParaRPr lang="en-SG" sz="2800" dirty="0">
              <a:solidFill>
                <a:srgbClr val="02CE37"/>
              </a:solidFill>
              <a:latin typeface="Times New Roman" pitchFamily="18" charset="0"/>
              <a:cs typeface="Times New Roman" pitchFamily="18" charset="0"/>
            </a:endParaRPr>
          </a:p>
        </p:txBody>
      </p:sp>
    </p:spTree>
    <p:extLst>
      <p:ext uri="{BB962C8B-B14F-4D97-AF65-F5344CB8AC3E}">
        <p14:creationId xmlns:p14="http://schemas.microsoft.com/office/powerpoint/2010/main" val="48162791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withEffect">
                                  <p:stCondLst>
                                    <p:cond delay="0"/>
                                  </p:stCondLst>
                                  <p:childTnLst>
                                    <p:set>
                                      <p:cBhvr>
                                        <p:cTn id="6" dur="1" fill="hold">
                                          <p:stCondLst>
                                            <p:cond delay="0"/>
                                          </p:stCondLst>
                                        </p:cTn>
                                        <p:tgtEl>
                                          <p:spTgt spid="6169"/>
                                        </p:tgtEl>
                                        <p:attrNameLst>
                                          <p:attrName>style.visibility</p:attrName>
                                        </p:attrNameLst>
                                      </p:cBhvr>
                                      <p:to>
                                        <p:strVal val="visible"/>
                                      </p:to>
                                    </p:set>
                                    <p:animEffect transition="in" filter="barn(inVertical)">
                                      <p:cBhvr>
                                        <p:cTn id="7" dur="500"/>
                                        <p:tgtEl>
                                          <p:spTgt spid="616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087"/>
                                        </p:tgtEl>
                                        <p:attrNameLst>
                                          <p:attrName>style.visibility</p:attrName>
                                        </p:attrNameLst>
                                      </p:cBhvr>
                                      <p:to>
                                        <p:strVal val="visible"/>
                                      </p:to>
                                    </p:set>
                                    <p:animEffect transition="in" filter="barn(inVertical)">
                                      <p:cBhvr>
                                        <p:cTn id="12" dur="500"/>
                                        <p:tgtEl>
                                          <p:spTgt spid="308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088"/>
                                        </p:tgtEl>
                                        <p:attrNameLst>
                                          <p:attrName>style.visibility</p:attrName>
                                        </p:attrNameLst>
                                      </p:cBhvr>
                                      <p:to>
                                        <p:strVal val="visible"/>
                                      </p:to>
                                    </p:set>
                                    <p:animEffect transition="in" filter="barn(inVertical)">
                                      <p:cBhvr>
                                        <p:cTn id="15" dur="500"/>
                                        <p:tgtEl>
                                          <p:spTgt spid="3088"/>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arn(inVertical)">
                                      <p:cBhvr>
                                        <p:cTn id="23" dur="500"/>
                                        <p:tgtEl>
                                          <p:spTgt spid="14"/>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arn(inVertical)">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7" grpId="0"/>
      <p:bldP spid="3088" grpId="0"/>
      <p:bldP spid="2" grpId="0"/>
      <p:bldP spid="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23528" y="260648"/>
            <a:ext cx="3168352" cy="426376"/>
          </a:xfrm>
        </p:spPr>
        <p:txBody>
          <a:bodyPr numCol="2" anchor="ctr">
            <a:normAutofit fontScale="90000"/>
          </a:bodyPr>
          <a:lstStyle/>
          <a:p>
            <a:r>
              <a:rPr lang="en-US" altLang="en-US" dirty="0" smtClean="0">
                <a:solidFill>
                  <a:srgbClr val="02CE37"/>
                </a:solidFill>
              </a:rPr>
              <a:t>1</a:t>
            </a:r>
            <a:r>
              <a:rPr lang="en-US" altLang="en-US" smtClean="0">
                <a:solidFill>
                  <a:srgbClr val="02CE37"/>
                </a:solidFill>
              </a:rPr>
              <a:t>. Khái</a:t>
            </a:r>
            <a:r>
              <a:rPr lang="en-US" altLang="en-US">
                <a:solidFill>
                  <a:srgbClr val="02CE37"/>
                </a:solidFill>
              </a:rPr>
              <a:t> </a:t>
            </a:r>
            <a:r>
              <a:rPr lang="en-US" altLang="en-US" smtClean="0">
                <a:solidFill>
                  <a:srgbClr val="02CE37"/>
                </a:solidFill>
              </a:rPr>
              <a:t>    niệm </a:t>
            </a:r>
            <a:endParaRPr lang="en-US" altLang="en-US" dirty="0">
              <a:solidFill>
                <a:srgbClr val="02CE37"/>
              </a:solidFill>
            </a:endParaRPr>
          </a:p>
        </p:txBody>
      </p:sp>
      <p:sp>
        <p:nvSpPr>
          <p:cNvPr id="29699" name="Rectangle 3"/>
          <p:cNvSpPr>
            <a:spLocks noGrp="1" noChangeArrowheads="1"/>
          </p:cNvSpPr>
          <p:nvPr>
            <p:ph idx="1"/>
          </p:nvPr>
        </p:nvSpPr>
        <p:spPr>
          <a:xfrm>
            <a:off x="251520" y="836712"/>
            <a:ext cx="4032448" cy="5976664"/>
          </a:xfrm>
        </p:spPr>
        <p:txBody>
          <a:bodyPr numCol="1">
            <a:normAutofit/>
          </a:bodyPr>
          <a:lstStyle/>
          <a:p>
            <a:pPr algn="just"/>
            <a:r>
              <a:rPr lang="en-US" dirty="0">
                <a:latin typeface="Times New Roman" pitchFamily="18" charset="0"/>
                <a:cs typeface="Times New Roman" pitchFamily="18" charset="0"/>
              </a:rPr>
              <a:t>Lao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cụm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(hay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sớm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nặng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8 </a:t>
            </a:r>
            <a:r>
              <a:rPr lang="en-US" dirty="0" err="1">
                <a:latin typeface="Times New Roman" pitchFamily="18" charset="0"/>
                <a:cs typeface="Times New Roman" pitchFamily="18" charset="0"/>
              </a:rPr>
              <a:t>giờ</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42 </a:t>
            </a:r>
            <a:r>
              <a:rPr lang="en-US" dirty="0" err="1">
                <a:latin typeface="Times New Roman" pitchFamily="18" charset="0"/>
                <a:cs typeface="Times New Roman" pitchFamily="18" charset="0"/>
              </a:rPr>
              <a:t>giờ</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tuần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yếu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sớm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endParaRPr lang="en-SG" dirty="0">
              <a:latin typeface="Times New Roman" pitchFamily="18" charset="0"/>
              <a:cs typeface="Times New Roman" pitchFamily="18" charset="0"/>
            </a:endParaRPr>
          </a:p>
          <a:p>
            <a:pPr algn="just"/>
            <a:endParaRPr lang="en-US" altLang="en-US" dirty="0">
              <a:latin typeface="Times New Roman" pitchFamily="18" charset="0"/>
              <a:cs typeface="Times New Roman" pitchFamily="18" charset="0"/>
            </a:endParaRPr>
          </a:p>
        </p:txBody>
      </p:sp>
      <p:sp>
        <p:nvSpPr>
          <p:cNvPr id="7" name="Title 1"/>
          <p:cNvSpPr txBox="1">
            <a:spLocks/>
          </p:cNvSpPr>
          <p:nvPr/>
        </p:nvSpPr>
        <p:spPr>
          <a:xfrm>
            <a:off x="4716016" y="188640"/>
            <a:ext cx="4248472" cy="864096"/>
          </a:xfrm>
          <a:prstGeom prst="rect">
            <a:avLst/>
          </a:prstGeom>
        </p:spPr>
        <p:txBody>
          <a:bodyPr vert="horz" lIns="91440" tIns="45720" rIns="91440" bIns="45720" numCol="1" rtlCol="0" anchor="b">
            <a:normAutofit fontScale="97500" lnSpcReduction="10000"/>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r>
              <a:rPr lang="vi-VN" sz="2800" smtClean="0">
                <a:solidFill>
                  <a:srgbClr val="02CE37"/>
                </a:solidFill>
                <a:latin typeface="Times New Roman" pitchFamily="18" charset="0"/>
                <a:cs typeface="Times New Roman" pitchFamily="18" charset="0"/>
              </a:rPr>
              <a:t>2. Các </a:t>
            </a:r>
            <a:r>
              <a:rPr lang="en-US" sz="2800" smtClean="0">
                <a:solidFill>
                  <a:srgbClr val="02CE37"/>
                </a:solidFill>
                <a:latin typeface="Times New Roman" pitchFamily="18" charset="0"/>
                <a:cs typeface="Times New Roman" pitchFamily="18" charset="0"/>
              </a:rPr>
              <a:t>c</a:t>
            </a:r>
            <a:r>
              <a:rPr lang="vi-VN" sz="2800" smtClean="0">
                <a:solidFill>
                  <a:srgbClr val="02CE37"/>
                </a:solidFill>
                <a:latin typeface="Times New Roman" pitchFamily="18" charset="0"/>
                <a:cs typeface="Times New Roman" pitchFamily="18" charset="0"/>
              </a:rPr>
              <a:t>ông việc trẻ em lao</a:t>
            </a:r>
            <a:r>
              <a:rPr lang="en-US" sz="2800" smtClean="0">
                <a:solidFill>
                  <a:srgbClr val="02CE37"/>
                </a:solidFill>
                <a:latin typeface="Times New Roman" pitchFamily="18" charset="0"/>
                <a:cs typeface="Times New Roman" pitchFamily="18" charset="0"/>
              </a:rPr>
              <a:t> </a:t>
            </a:r>
            <a:r>
              <a:rPr lang="vi-VN" sz="2800" smtClean="0">
                <a:solidFill>
                  <a:srgbClr val="02CE37"/>
                </a:solidFill>
                <a:latin typeface="Times New Roman" pitchFamily="18" charset="0"/>
                <a:cs typeface="Times New Roman" pitchFamily="18" charset="0"/>
              </a:rPr>
              <a:t>động sớm thường làm</a:t>
            </a:r>
            <a:endParaRPr lang="en-SG" sz="2800" dirty="0">
              <a:solidFill>
                <a:srgbClr val="02CE37"/>
              </a:solidFill>
              <a:latin typeface="Times New Roman" pitchFamily="18" charset="0"/>
              <a:cs typeface="Times New Roman" pitchFamily="18" charset="0"/>
            </a:endParaRPr>
          </a:p>
        </p:txBody>
      </p:sp>
      <p:sp>
        <p:nvSpPr>
          <p:cNvPr id="8" name="Content Placeholder 2"/>
          <p:cNvSpPr txBox="1">
            <a:spLocks/>
          </p:cNvSpPr>
          <p:nvPr/>
        </p:nvSpPr>
        <p:spPr>
          <a:xfrm>
            <a:off x="4716016" y="1124744"/>
            <a:ext cx="3816424" cy="5256584"/>
          </a:xfrm>
          <a:prstGeom prst="rect">
            <a:avLst/>
          </a:prstGeom>
        </p:spPr>
        <p:txBody>
          <a:bodyPr vert="horz" lIns="91440" tIns="45720" rIns="91440" bIns="45720" numCol="1" rtlCol="0">
            <a:normAutofit/>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r>
              <a:rPr lang="en-US" smtClean="0">
                <a:latin typeface="Times New Roman" pitchFamily="18" charset="0"/>
                <a:cs typeface="Times New Roman" pitchFamily="18" charset="0"/>
              </a:rPr>
              <a:t>Trong gia đình: lấy củi bán, đi biển bắt ngao, sò bán; bán hàng... </a:t>
            </a:r>
            <a:endParaRPr lang="en-SG" smtClean="0">
              <a:latin typeface="Times New Roman" pitchFamily="18" charset="0"/>
              <a:cs typeface="Times New Roman" pitchFamily="18" charset="0"/>
            </a:endParaRPr>
          </a:p>
          <a:p>
            <a:r>
              <a:rPr lang="en-US" smtClean="0">
                <a:latin typeface="Times New Roman" pitchFamily="18" charset="0"/>
                <a:cs typeface="Times New Roman" pitchFamily="18" charset="0"/>
              </a:rPr>
              <a:t>Ngoài đường phố: bán báo, đánh giầy, nhặt rác, phế liệu, bán hàng rong, lang thang...</a:t>
            </a:r>
            <a:endParaRPr lang="en-SG" smtClean="0">
              <a:latin typeface="Times New Roman" pitchFamily="18" charset="0"/>
              <a:cs typeface="Times New Roman" pitchFamily="18" charset="0"/>
            </a:endParaRPr>
          </a:p>
          <a:p>
            <a:r>
              <a:rPr lang="en-US" smtClean="0">
                <a:latin typeface="Times New Roman" pitchFamily="18" charset="0"/>
                <a:cs typeface="Times New Roman" pitchFamily="18" charset="0"/>
              </a:rPr>
              <a:t>Trong cơ sở sản xuất, đơn vị kinh doanh: đóng gói, vận chuyển hàng, sản xuất vật liệu xây dựng, phục vụ quán bar, nhà hàng, khách sạn... </a:t>
            </a:r>
            <a:endParaRPr lang="en-SG" smtClean="0">
              <a:latin typeface="Times New Roman" pitchFamily="18" charset="0"/>
              <a:cs typeface="Times New Roman" pitchFamily="18" charset="0"/>
            </a:endParaRPr>
          </a:p>
          <a:p>
            <a:endParaRPr lang="en-SG" dirty="0">
              <a:latin typeface="Times New Roman" pitchFamily="18" charset="0"/>
              <a:cs typeface="Times New Roman" pitchFamily="18" charset="0"/>
            </a:endParaRPr>
          </a:p>
        </p:txBody>
      </p:sp>
      <p:cxnSp>
        <p:nvCxnSpPr>
          <p:cNvPr id="3" name="Straight Connector 2"/>
          <p:cNvCxnSpPr/>
          <p:nvPr/>
        </p:nvCxnSpPr>
        <p:spPr>
          <a:xfrm>
            <a:off x="4427984" y="188640"/>
            <a:ext cx="72008" cy="666936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anim calcmode="lin" valueType="num">
                                      <p:cBhvr>
                                        <p:cTn id="8"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96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543920" y="764704"/>
            <a:ext cx="7884876" cy="576064"/>
          </a:xfrm>
          <a:prstGeom prst="rect">
            <a:avLst/>
          </a:prstGeom>
        </p:spPr>
        <p:txBody>
          <a:bodyPr vert="horz" lIns="91440" tIns="45720" rIns="91440" bIns="45720" numCol="1"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r>
              <a:rPr lang="vi-VN" sz="4000" smtClean="0">
                <a:solidFill>
                  <a:srgbClr val="02CE37"/>
                </a:solidFill>
                <a:latin typeface="Times New Roman" pitchFamily="18" charset="0"/>
                <a:cs typeface="Times New Roman" pitchFamily="18" charset="0"/>
              </a:rPr>
              <a:t>2. Các </a:t>
            </a:r>
            <a:r>
              <a:rPr lang="en-US" sz="4000" smtClean="0">
                <a:solidFill>
                  <a:srgbClr val="02CE37"/>
                </a:solidFill>
                <a:latin typeface="Times New Roman" pitchFamily="18" charset="0"/>
                <a:cs typeface="Times New Roman" pitchFamily="18" charset="0"/>
              </a:rPr>
              <a:t>c</a:t>
            </a:r>
            <a:r>
              <a:rPr lang="vi-VN" sz="4000" smtClean="0">
                <a:solidFill>
                  <a:srgbClr val="02CE37"/>
                </a:solidFill>
                <a:latin typeface="Times New Roman" pitchFamily="18" charset="0"/>
                <a:cs typeface="Times New Roman" pitchFamily="18" charset="0"/>
              </a:rPr>
              <a:t>ông việc trẻ em lao</a:t>
            </a:r>
            <a:r>
              <a:rPr lang="en-US" sz="4000" smtClean="0">
                <a:solidFill>
                  <a:srgbClr val="02CE37"/>
                </a:solidFill>
                <a:latin typeface="Times New Roman" pitchFamily="18" charset="0"/>
                <a:cs typeface="Times New Roman" pitchFamily="18" charset="0"/>
              </a:rPr>
              <a:t> </a:t>
            </a:r>
            <a:r>
              <a:rPr lang="vi-VN" sz="4000" smtClean="0">
                <a:solidFill>
                  <a:srgbClr val="02CE37"/>
                </a:solidFill>
                <a:latin typeface="Times New Roman" pitchFamily="18" charset="0"/>
                <a:cs typeface="Times New Roman" pitchFamily="18" charset="0"/>
              </a:rPr>
              <a:t>động </a:t>
            </a:r>
            <a:r>
              <a:rPr lang="en-US" sz="4000" smtClean="0">
                <a:solidFill>
                  <a:srgbClr val="02CE37"/>
                </a:solidFill>
                <a:latin typeface="Times New Roman" pitchFamily="18" charset="0"/>
                <a:cs typeface="Times New Roman" pitchFamily="18" charset="0"/>
              </a:rPr>
              <a:t>      </a:t>
            </a:r>
            <a:r>
              <a:rPr lang="vi-VN" sz="4000" smtClean="0">
                <a:solidFill>
                  <a:srgbClr val="02CE37"/>
                </a:solidFill>
                <a:latin typeface="Times New Roman" pitchFamily="18" charset="0"/>
                <a:cs typeface="Times New Roman" pitchFamily="18" charset="0"/>
              </a:rPr>
              <a:t>sớm thường làm</a:t>
            </a:r>
            <a:endParaRPr lang="en-SG" sz="4000" dirty="0">
              <a:solidFill>
                <a:srgbClr val="02CE37"/>
              </a:solidFill>
              <a:latin typeface="Times New Roman" pitchFamily="18" charset="0"/>
              <a:cs typeface="Times New Roman" pitchFamily="18" charset="0"/>
            </a:endParaRPr>
          </a:p>
        </p:txBody>
      </p:sp>
      <p:sp>
        <p:nvSpPr>
          <p:cNvPr id="8" name="Content Placeholder 2"/>
          <p:cNvSpPr txBox="1">
            <a:spLocks/>
          </p:cNvSpPr>
          <p:nvPr/>
        </p:nvSpPr>
        <p:spPr>
          <a:xfrm>
            <a:off x="777946" y="1340768"/>
            <a:ext cx="7416824" cy="4680520"/>
          </a:xfrm>
          <a:prstGeom prst="rect">
            <a:avLst/>
          </a:prstGeom>
        </p:spPr>
        <p:txBody>
          <a:bodyPr vert="horz" lIns="91440" tIns="45720" rIns="91440" bIns="45720" numCol="1" rtlCol="0">
            <a:normAutofit/>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pPr algn="just">
              <a:lnSpc>
                <a:spcPct val="150000"/>
              </a:lnSpc>
            </a:pPr>
            <a:r>
              <a:rPr lang="en-US">
                <a:latin typeface="Times New Roman" pitchFamily="18" charset="0"/>
                <a:cs typeface="Times New Roman" pitchFamily="18" charset="0"/>
              </a:rPr>
              <a:t>Trong gia đình: lấy củi bán, đi biển bắt ngao, sò bán; bán hàng... </a:t>
            </a:r>
            <a:endParaRPr lang="en-SG">
              <a:latin typeface="Times New Roman" pitchFamily="18" charset="0"/>
              <a:cs typeface="Times New Roman" pitchFamily="18" charset="0"/>
            </a:endParaRPr>
          </a:p>
          <a:p>
            <a:pPr algn="just">
              <a:lnSpc>
                <a:spcPct val="150000"/>
              </a:lnSpc>
            </a:pPr>
            <a:r>
              <a:rPr lang="en-US">
                <a:latin typeface="Times New Roman" pitchFamily="18" charset="0"/>
                <a:cs typeface="Times New Roman" pitchFamily="18" charset="0"/>
              </a:rPr>
              <a:t>Ngoài đường phố: bán báo, đánh giầy, nhặt rác, phế liệu, bán hàng rong, lang thang</a:t>
            </a:r>
            <a:r>
              <a:rPr lang="en-US" smtClean="0">
                <a:latin typeface="Times New Roman" pitchFamily="18" charset="0"/>
                <a:cs typeface="Times New Roman" pitchFamily="18" charset="0"/>
              </a:rPr>
              <a:t>...</a:t>
            </a:r>
          </a:p>
          <a:p>
            <a:pPr algn="just">
              <a:lnSpc>
                <a:spcPct val="150000"/>
              </a:lnSpc>
            </a:pPr>
            <a:r>
              <a:rPr lang="en-US">
                <a:latin typeface="Times New Roman" pitchFamily="18" charset="0"/>
                <a:cs typeface="Times New Roman" pitchFamily="18" charset="0"/>
              </a:rPr>
              <a:t>Trong cơ sở sản xuất, đơn vị kinh doanh: đóng gói, vận chuyển hàng, sản xuất vật liệu xây dựng, phục vụ quán bar, nhà hàng, khách sạn... </a:t>
            </a:r>
            <a:endParaRPr lang="en-SG">
              <a:latin typeface="Times New Roman" pitchFamily="18" charset="0"/>
              <a:cs typeface="Times New Roman" pitchFamily="18" charset="0"/>
            </a:endParaRPr>
          </a:p>
          <a:p>
            <a:pPr algn="just">
              <a:lnSpc>
                <a:spcPct val="150000"/>
              </a:lnSpc>
            </a:pPr>
            <a:endParaRPr lang="en-SG" dirty="0">
              <a:latin typeface="Times New Roman" pitchFamily="18" charset="0"/>
              <a:cs typeface="Times New Roman" pitchFamily="18" charset="0"/>
            </a:endParaRPr>
          </a:p>
        </p:txBody>
      </p:sp>
      <p:cxnSp>
        <p:nvCxnSpPr>
          <p:cNvPr id="3" name="Straight Connector 2"/>
          <p:cNvCxnSpPr/>
          <p:nvPr/>
        </p:nvCxnSpPr>
        <p:spPr>
          <a:xfrm>
            <a:off x="8532440" y="188640"/>
            <a:ext cx="72008" cy="6552728"/>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43920" y="224644"/>
            <a:ext cx="36004" cy="6480720"/>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162178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barn(inVertical)">
                                      <p:cBhvr>
                                        <p:cTn id="10" dur="500"/>
                                        <p:tgtEl>
                                          <p:spTgt spid="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barn(inVertical)">
                                      <p:cBhvr>
                                        <p:cTn id="15"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2595" y="260648"/>
            <a:ext cx="8676456" cy="1200329"/>
          </a:xfrm>
          <a:prstGeom prst="rect">
            <a:avLst/>
          </a:prstGeom>
        </p:spPr>
        <p:txBody>
          <a:bodyPr wrap="square">
            <a:spAutoFit/>
          </a:bodyPr>
          <a:lstStyle/>
          <a:p>
            <a:r>
              <a:rPr lang="vi-VN" sz="3600" b="1" spc="50">
                <a:ln w="13335" cmpd="sng">
                  <a:solidFill>
                    <a:schemeClr val="accent1">
                      <a:lumMod val="50000"/>
                    </a:schemeClr>
                  </a:solidFill>
                  <a:prstDash val="solid"/>
                </a:ln>
                <a:solidFill>
                  <a:srgbClr val="02CE37"/>
                </a:solidFill>
                <a:latin typeface="Times New Roman" pitchFamily="18" charset="0"/>
                <a:ea typeface="+mj-ea"/>
                <a:cs typeface="Times New Roman" pitchFamily="18" charset="0"/>
              </a:rPr>
              <a:t>3. Nguyên nhân dẫn đến tình trạng trẻ em phải lao động sớm</a:t>
            </a:r>
            <a:endParaRPr lang="en-US" sz="3600" b="1" spc="50">
              <a:ln w="13335" cmpd="sng">
                <a:solidFill>
                  <a:schemeClr val="accent1">
                    <a:lumMod val="50000"/>
                  </a:schemeClr>
                </a:solidFill>
                <a:prstDash val="solid"/>
              </a:ln>
              <a:solidFill>
                <a:srgbClr val="02CE37"/>
              </a:solidFill>
              <a:latin typeface="Times New Roman" pitchFamily="18" charset="0"/>
              <a:ea typeface="+mj-ea"/>
              <a:cs typeface="Times New Roman" pitchFamily="18" charset="0"/>
            </a:endParaRPr>
          </a:p>
        </p:txBody>
      </p:sp>
      <p:sp>
        <p:nvSpPr>
          <p:cNvPr id="11" name="Rectangle 10"/>
          <p:cNvSpPr/>
          <p:nvPr/>
        </p:nvSpPr>
        <p:spPr>
          <a:xfrm>
            <a:off x="354277" y="1261468"/>
            <a:ext cx="8424936" cy="5335884"/>
          </a:xfrm>
          <a:prstGeom prst="rect">
            <a:avLst/>
          </a:prstGeom>
        </p:spPr>
        <p:txBody>
          <a:bodyPr wrap="square">
            <a:spAutoFit/>
          </a:bodyPr>
          <a:lstStyle/>
          <a:p>
            <a:pPr marL="363538" algn="just">
              <a:lnSpc>
                <a:spcPct val="150000"/>
              </a:lnSpc>
              <a:buNone/>
            </a:pPr>
            <a:r>
              <a:rPr lang="en-US" sz="2300">
                <a:latin typeface="Times New Roman" pitchFamily="18" charset="0"/>
                <a:cs typeface="Times New Roman" pitchFamily="18" charset="0"/>
              </a:rPr>
              <a:t>3.1.  Nguyên nhân từ gia đình  </a:t>
            </a:r>
            <a:endParaRPr lang="en-SG" sz="2300">
              <a:latin typeface="Times New Roman" pitchFamily="18" charset="0"/>
              <a:cs typeface="Times New Roman" pitchFamily="18" charset="0"/>
            </a:endParaRPr>
          </a:p>
          <a:p>
            <a:pPr lvl="1" algn="just">
              <a:lnSpc>
                <a:spcPct val="150000"/>
              </a:lnSpc>
            </a:pPr>
            <a:r>
              <a:rPr lang="en-US" sz="2300">
                <a:latin typeface="Times New Roman" pitchFamily="18" charset="0"/>
                <a:cs typeface="Times New Roman" pitchFamily="18" charset="0"/>
              </a:rPr>
              <a:t>Đói nghèo do thu nhập thấp, thiếu việc làm, thất nghiệp, khủng hoảng gia đình. Cha mẹ chết hoặc xảy ra ốm đau, tàn tật không đủ khả năng nuôi dưỡng. Cha mẹ bỏ rơi, bỏ mặc con. Trẻ em bị ảnh hưởng bởi HIV/AIDS...Cha mẹ thiếu hiểu biết về lợi ích của giáo dục, hoặc không có nguồn lực đảm bảo cho con đi học. Cha mẹ thiếu hiểu biết về những tác động tiêu cực, những hậu quả nghiêm trọng của lao động đối với trẻ em, nên đã bắt trẻ em phải lao động sớm, làm nhiều công việc nặng, vượt quá khả năng về thể chất và trí tuệ của trẻ. </a:t>
            </a:r>
            <a:endParaRPr lang="en-SG" sz="2300" dirty="0">
              <a:latin typeface="Times New Roman" pitchFamily="18" charset="0"/>
              <a:cs typeface="Times New Roman" pitchFamily="18" charset="0"/>
            </a:endParaRPr>
          </a:p>
        </p:txBody>
      </p:sp>
    </p:spTree>
    <p:extLst>
      <p:ext uri="{BB962C8B-B14F-4D97-AF65-F5344CB8AC3E}">
        <p14:creationId xmlns:p14="http://schemas.microsoft.com/office/powerpoint/2010/main" val="135543639"/>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smtClean="0">
                <a:solidFill>
                  <a:srgbClr val="02CE37"/>
                </a:solidFill>
              </a:rPr>
              <a:t>3. Nguyên nhân dẫn đến tình trạng trẻ em phải lao động sớm</a:t>
            </a:r>
            <a:endParaRPr lang="en-SG" dirty="0">
              <a:solidFill>
                <a:srgbClr val="02CE37"/>
              </a:solidFill>
            </a:endParaRPr>
          </a:p>
        </p:txBody>
      </p:sp>
      <p:sp>
        <p:nvSpPr>
          <p:cNvPr id="3" name="Content Placeholder 2"/>
          <p:cNvSpPr>
            <a:spLocks noGrp="1"/>
          </p:cNvSpPr>
          <p:nvPr>
            <p:ph idx="1"/>
          </p:nvPr>
        </p:nvSpPr>
        <p:spPr>
          <a:xfrm>
            <a:off x="467544" y="1556792"/>
            <a:ext cx="8280920" cy="4896544"/>
          </a:xfrm>
        </p:spPr>
        <p:txBody>
          <a:bodyPr>
            <a:normAutofit fontScale="92500" lnSpcReduction="10000"/>
          </a:bodyPr>
          <a:lstStyle/>
          <a:p>
            <a:pPr marL="0" indent="0" algn="just">
              <a:lnSpc>
                <a:spcPct val="150000"/>
              </a:lnSpc>
              <a:buNone/>
            </a:pPr>
            <a:r>
              <a:rPr lang="en-US" sz="2800" dirty="0" smtClean="0">
                <a:latin typeface="Times New Roman" pitchFamily="18" charset="0"/>
                <a:cs typeface="Times New Roman" pitchFamily="18" charset="0"/>
              </a:rPr>
              <a:t>3.2</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pPr lvl="1" algn="just">
              <a:lnSpc>
                <a:spcPct val="150000"/>
              </a:lnSpc>
            </a:pP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giúp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thoát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nghèo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vươn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Thiếu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kiếm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tiền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thoả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bởi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niệm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hậu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bè</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pPr algn="just">
              <a:lnSpc>
                <a:spcPct val="150000"/>
              </a:lnSpc>
            </a:pPr>
            <a:endParaRPr lang="en-SG"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6</a:t>
            </a:fld>
            <a:endParaRPr lang="en-SG" altLang="en-US"/>
          </a:p>
        </p:txBody>
      </p:sp>
    </p:spTree>
    <p:extLst>
      <p:ext uri="{BB962C8B-B14F-4D97-AF65-F5344CB8AC3E}">
        <p14:creationId xmlns:p14="http://schemas.microsoft.com/office/powerpoint/2010/main" val="683366590"/>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smtClean="0">
                <a:solidFill>
                  <a:srgbClr val="02CE37"/>
                </a:solidFill>
              </a:rPr>
              <a:t>3. Nguyên nhân dẫn đến tình trạng trẻ em phải lao động sớm</a:t>
            </a:r>
            <a:endParaRPr lang="en-SG" dirty="0">
              <a:solidFill>
                <a:srgbClr val="02CE37"/>
              </a:solidFill>
            </a:endParaRPr>
          </a:p>
        </p:txBody>
      </p:sp>
      <p:sp>
        <p:nvSpPr>
          <p:cNvPr id="3" name="Content Placeholder 2"/>
          <p:cNvSpPr>
            <a:spLocks noGrp="1"/>
          </p:cNvSpPr>
          <p:nvPr>
            <p:ph idx="1"/>
          </p:nvPr>
        </p:nvSpPr>
        <p:spPr>
          <a:xfrm>
            <a:off x="323528" y="1700808"/>
            <a:ext cx="8280920" cy="4559424"/>
          </a:xfrm>
        </p:spPr>
        <p:txBody>
          <a:bodyPr>
            <a:normAutofit fontScale="92500" lnSpcReduction="20000"/>
          </a:bodyPr>
          <a:lstStyle/>
          <a:p>
            <a:pPr marL="263525" indent="0" algn="just">
              <a:lnSpc>
                <a:spcPct val="150000"/>
              </a:lnSpc>
              <a:buNone/>
            </a:pPr>
            <a:r>
              <a:rPr lang="en-US" sz="2800" dirty="0" smtClean="0">
                <a:latin typeface="Times New Roman" pitchFamily="18" charset="0"/>
                <a:cs typeface="Times New Roman" pitchFamily="18" charset="0"/>
              </a:rPr>
              <a:t>3.3</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pPr lvl="1" algn="just">
              <a:lnSpc>
                <a:spcPct val="150000"/>
              </a:lnSpc>
            </a:pP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coi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hợp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thiếu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tuổi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trả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dễ</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Xẩy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thiên</a:t>
            </a:r>
            <a:r>
              <a:rPr lang="en-US" sz="2800" dirty="0">
                <a:latin typeface="Times New Roman" pitchFamily="18" charset="0"/>
                <a:cs typeface="Times New Roman" pitchFamily="18" charset="0"/>
              </a:rPr>
              <a:t> tai, </a:t>
            </a:r>
            <a:r>
              <a:rPr lang="en-US" sz="2800" dirty="0" err="1">
                <a:latin typeface="Times New Roman" pitchFamily="18" charset="0"/>
                <a:cs typeface="Times New Roman" pitchFamily="18" charset="0"/>
              </a:rPr>
              <a:t>dịch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bệnh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kiếm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tiền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7</a:t>
            </a:fld>
            <a:endParaRPr lang="en-SG" altLang="en-US"/>
          </a:p>
        </p:txBody>
      </p:sp>
    </p:spTree>
    <p:extLst>
      <p:ext uri="{BB962C8B-B14F-4D97-AF65-F5344CB8AC3E}">
        <p14:creationId xmlns:p14="http://schemas.microsoft.com/office/powerpoint/2010/main" val="69903137"/>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4000" dirty="0" smtClean="0">
                <a:solidFill>
                  <a:srgbClr val="02CE37"/>
                </a:solidFill>
              </a:rPr>
              <a:t>4. Hậu quả của trẻ em </a:t>
            </a:r>
            <a:r>
              <a:rPr lang="vi-VN" sz="4000" smtClean="0">
                <a:solidFill>
                  <a:srgbClr val="02CE37"/>
                </a:solidFill>
              </a:rPr>
              <a:t>lao động </a:t>
            </a:r>
            <a:r>
              <a:rPr lang="vi-VN" sz="4000" dirty="0" smtClean="0">
                <a:solidFill>
                  <a:srgbClr val="02CE37"/>
                </a:solidFill>
              </a:rPr>
              <a:t>sớm</a:t>
            </a:r>
            <a:endParaRPr lang="en-SG" sz="4000" dirty="0">
              <a:solidFill>
                <a:srgbClr val="02CE37"/>
              </a:solidFill>
            </a:endParaRPr>
          </a:p>
        </p:txBody>
      </p:sp>
      <p:sp>
        <p:nvSpPr>
          <p:cNvPr id="3" name="Content Placeholder 2"/>
          <p:cNvSpPr>
            <a:spLocks noGrp="1"/>
          </p:cNvSpPr>
          <p:nvPr>
            <p:ph idx="1"/>
          </p:nvPr>
        </p:nvSpPr>
        <p:spPr/>
        <p:txBody>
          <a:bodyPr>
            <a:normAutofit/>
          </a:bodyPr>
          <a:lstStyle/>
          <a:p>
            <a:pPr marL="0" indent="0" algn="just">
              <a:buNone/>
            </a:pPr>
            <a:r>
              <a:rPr lang="en-US" sz="2800" dirty="0" smtClean="0">
                <a:latin typeface="Times New Roman" pitchFamily="18" charset="0"/>
                <a:cs typeface="Times New Roman" pitchFamily="18" charset="0"/>
              </a:rPr>
              <a:t>4.1</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pPr lvl="1" algn="just"/>
            <a:r>
              <a:rPr lang="en-US" sz="2800" dirty="0" err="1">
                <a:latin typeface="Times New Roman" pitchFamily="18" charset="0"/>
                <a:cs typeface="Times New Roman" pitchFamily="18" charset="0"/>
              </a:rPr>
              <a:t>Thường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bóc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Dễ</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dưỡng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còi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bệnh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tật</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sóc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Dễ</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tai </a:t>
            </a:r>
            <a:r>
              <a:rPr lang="en-US" sz="2800" dirty="0" err="1">
                <a:latin typeface="Times New Roman" pitchFamily="18" charset="0"/>
                <a:cs typeface="Times New Roman" pitchFamily="18" charset="0"/>
              </a:rPr>
              <a:t>nạn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rủi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tổn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tính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niềm</a:t>
            </a:r>
            <a:r>
              <a:rPr lang="en-US" sz="2800" dirty="0">
                <a:latin typeface="Times New Roman" pitchFamily="18" charset="0"/>
                <a:cs typeface="Times New Roman" pitchFamily="18" charset="0"/>
              </a:rPr>
              <a:t> tin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Dễ</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vi </a:t>
            </a:r>
            <a:r>
              <a:rPr lang="en-US" sz="2800" dirty="0" err="1">
                <a:latin typeface="Times New Roman" pitchFamily="18" charset="0"/>
                <a:cs typeface="Times New Roman" pitchFamily="18" charset="0"/>
              </a:rPr>
              <a:t>phạm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endParaRPr lang="en-SG" dirty="0"/>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8</a:t>
            </a:fld>
            <a:endParaRPr lang="en-SG" altLang="en-US"/>
          </a:p>
        </p:txBody>
      </p:sp>
    </p:spTree>
    <p:extLst>
      <p:ext uri="{BB962C8B-B14F-4D97-AF65-F5344CB8AC3E}">
        <p14:creationId xmlns:p14="http://schemas.microsoft.com/office/powerpoint/2010/main" val="785699779"/>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Autofit/>
          </a:bodyPr>
          <a:lstStyle/>
          <a:p>
            <a:r>
              <a:rPr lang="vi-VN" sz="4000" dirty="0" smtClean="0">
                <a:solidFill>
                  <a:srgbClr val="02CE37"/>
                </a:solidFill>
              </a:rPr>
              <a:t>4. Hậu quả của trẻ em </a:t>
            </a:r>
            <a:r>
              <a:rPr lang="vi-VN" sz="4000" smtClean="0">
                <a:solidFill>
                  <a:srgbClr val="02CE37"/>
                </a:solidFill>
              </a:rPr>
              <a:t>lao động </a:t>
            </a:r>
            <a:r>
              <a:rPr lang="vi-VN" sz="4000" dirty="0" smtClean="0">
                <a:solidFill>
                  <a:srgbClr val="02CE37"/>
                </a:solidFill>
              </a:rPr>
              <a:t>sớm</a:t>
            </a:r>
            <a:endParaRPr lang="en-SG" sz="4000" dirty="0">
              <a:solidFill>
                <a:srgbClr val="02CE37"/>
              </a:solidFill>
            </a:endParaRPr>
          </a:p>
        </p:txBody>
      </p:sp>
      <p:sp>
        <p:nvSpPr>
          <p:cNvPr id="3" name="Content Placeholder 2"/>
          <p:cNvSpPr>
            <a:spLocks noGrp="1"/>
          </p:cNvSpPr>
          <p:nvPr>
            <p:ph idx="1"/>
          </p:nvPr>
        </p:nvSpPr>
        <p:spPr>
          <a:xfrm>
            <a:off x="539552" y="1556792"/>
            <a:ext cx="8100888" cy="4713387"/>
          </a:xfrm>
        </p:spPr>
        <p:txBody>
          <a:bodyPr>
            <a:normAutofit/>
          </a:bodyPr>
          <a:lstStyle/>
          <a:p>
            <a:pPr marL="0" indent="0" algn="just">
              <a:buNone/>
            </a:pPr>
            <a:r>
              <a:rPr lang="en-US" sz="2800" dirty="0">
                <a:latin typeface="Times New Roman" pitchFamily="18" charset="0"/>
                <a:cs typeface="Times New Roman" pitchFamily="18" charset="0"/>
              </a:rPr>
              <a:t>4.2. </a:t>
            </a:r>
            <a:r>
              <a:rPr lang="en-US" sz="2800" dirty="0" err="1">
                <a:latin typeface="Times New Roman" pitchFamily="18" charset="0"/>
                <a:cs typeface="Times New Roman" pitchFamily="18" charset="0"/>
              </a:rPr>
              <a:t>Đối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endParaRPr lang="en-SG" sz="2800" dirty="0">
              <a:latin typeface="Times New Roman" pitchFamily="18" charset="0"/>
              <a:cs typeface="Times New Roman" pitchFamily="18" charset="0"/>
            </a:endParaRPr>
          </a:p>
          <a:p>
            <a:pPr lvl="1" algn="just"/>
            <a:r>
              <a:rPr lang="en-US" sz="2800" dirty="0" err="1">
                <a:latin typeface="Times New Roman" pitchFamily="18" charset="0"/>
                <a:cs typeface="Times New Roman" pitchFamily="18" charset="0"/>
              </a:rPr>
              <a:t>Thiếu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chậm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thiếu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niềm</a:t>
            </a:r>
            <a:r>
              <a:rPr lang="en-US" sz="2800" dirty="0">
                <a:latin typeface="Times New Roman" pitchFamily="18" charset="0"/>
                <a:cs typeface="Times New Roman" pitchFamily="18" charset="0"/>
              </a:rPr>
              <a:t> tin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đẹp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mà</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mọi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bóc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Dễ</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hoảng</a:t>
            </a:r>
            <a:r>
              <a:rPr lang="en-US" sz="2800" dirty="0">
                <a:latin typeface="Times New Roman" pitchFamily="18" charset="0"/>
                <a:cs typeface="Times New Roman" pitchFamily="18" charset="0"/>
              </a:rPr>
              <a:t>, tan </a:t>
            </a:r>
            <a:r>
              <a:rPr lang="en-US" sz="2800" dirty="0" err="1">
                <a:latin typeface="Times New Roman" pitchFamily="18" charset="0"/>
                <a:cs typeface="Times New Roman" pitchFamily="18" charset="0"/>
              </a:rPr>
              <a:t>vỡ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nếu</a:t>
            </a:r>
            <a:r>
              <a:rPr lang="en-US" sz="2800" dirty="0">
                <a:latin typeface="Times New Roman" pitchFamily="18" charset="0"/>
                <a:cs typeface="Times New Roman" pitchFamily="18" charset="0"/>
              </a:rPr>
              <a:t> con </a:t>
            </a:r>
            <a:r>
              <a:rPr lang="en-US" sz="2800" dirty="0" err="1">
                <a:latin typeface="Times New Roman" pitchFamily="18" charset="0"/>
                <a:cs typeface="Times New Roman" pitchFamily="18" charset="0"/>
              </a:rPr>
              <a:t>cái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vi </a:t>
            </a:r>
            <a:r>
              <a:rPr lang="en-US" sz="2800" dirty="0" err="1">
                <a:latin typeface="Times New Roman" pitchFamily="18" charset="0"/>
                <a:cs typeface="Times New Roman" pitchFamily="18" charset="0"/>
              </a:rPr>
              <a:t>phạm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vấn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endParaRPr lang="en-SG" sz="2800" dirty="0">
              <a:latin typeface="Times New Roman" pitchFamily="18" charset="0"/>
              <a:cs typeface="Times New Roman" pitchFamily="18" charset="0"/>
            </a:endParaRPr>
          </a:p>
          <a:p>
            <a:pPr lvl="1" algn="just"/>
            <a:endParaRPr lang="en-SG"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30649BF0-86B9-404A-8BE9-CE660A4BDB4E}" type="slidenum">
              <a:rPr lang="en-SG" altLang="en-US" smtClean="0"/>
              <a:pPr/>
              <a:t>9</a:t>
            </a:fld>
            <a:endParaRPr lang="en-SG" altLang="en-US"/>
          </a:p>
        </p:txBody>
      </p:sp>
    </p:spTree>
    <p:extLst>
      <p:ext uri="{BB962C8B-B14F-4D97-AF65-F5344CB8AC3E}">
        <p14:creationId xmlns:p14="http://schemas.microsoft.com/office/powerpoint/2010/main" val="3705784811"/>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108&quot;&gt;&lt;object type=&quot;3&quot; unique_id=&quot;10113&quot;&gt;&lt;property id=&quot;20148&quot; value=&quot;5&quot;/&gt;&lt;property id=&quot;20300&quot; value=&quot;Slide 1&quot;/&gt;&lt;property id=&quot;20307&quot; value=&quot;256&quot;/&gt;&lt;/object&gt;&lt;object type=&quot;3&quot; unique_id=&quot;10125&quot;&gt;&lt;property id=&quot;20148&quot; value=&quot;5&quot;/&gt;&lt;property id=&quot;20300&quot; value=&quot;Slide 2&quot;/&gt;&lt;property id=&quot;20307&quot; value=&quot;265&quot;/&gt;&lt;/object&gt;&lt;/object&gt;&lt;object type=&quot;8&quot; unique_id=&quot;10140&quot;&gt;&lt;/object&gt;&lt;/object&gt;&lt;/database&gt;"/>
  <p:tag name="SECTOMILLISECCONVERTED" val="1"/>
</p:tagLst>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99</TotalTime>
  <Words>1318</Words>
  <Application>Microsoft Office PowerPoint</Application>
  <PresentationFormat>On-screen Show (4:3)</PresentationFormat>
  <Paragraphs>85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Thatch</vt:lpstr>
      <vt:lpstr>PowerPoint Presentation</vt:lpstr>
      <vt:lpstr>PowerPoint Presentation</vt:lpstr>
      <vt:lpstr>1. Khái     niệm </vt:lpstr>
      <vt:lpstr>PowerPoint Presentation</vt:lpstr>
      <vt:lpstr>PowerPoint Presentation</vt:lpstr>
      <vt:lpstr>3. Nguyên nhân dẫn đến tình trạng trẻ em phải lao động sớm</vt:lpstr>
      <vt:lpstr>3. Nguyên nhân dẫn đến tình trạng trẻ em phải lao động sớm</vt:lpstr>
      <vt:lpstr>4. Hậu quả của trẻ em lao động sớm</vt:lpstr>
      <vt:lpstr>4. Hậu quả của trẻ em lao động sớm</vt:lpstr>
      <vt:lpstr>5. Giải pháp phòng ngừa trẻ em lao động sớm</vt:lpstr>
      <vt:lpstr>5. Giải pháp phòng ngừa trẻ em lao động sớm</vt:lpstr>
      <vt:lpstr>5. Giải pháp phòng ngừa trẻ em lao động sớm</vt:lpstr>
      <vt:lpstr>PowerPoint Presentation</vt:lpstr>
      <vt:lpstr>5. Giải pháp phòng ngừa trẻ em lao động sớm</vt:lpstr>
      <vt:lpstr>Câu hỏi thảo luận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14. PHÒNG NGỪA, GIẢM THIỂU LAO ĐỘNG TRẺ EM</dc:title>
  <dc:creator>Helen</dc:creator>
  <cp:lastModifiedBy>ComputerLongHải</cp:lastModifiedBy>
  <cp:revision>27</cp:revision>
  <dcterms:created xsi:type="dcterms:W3CDTF">2016-12-29T16:13:04Z</dcterms:created>
  <dcterms:modified xsi:type="dcterms:W3CDTF">2017-01-08T14:57:26Z</dcterms:modified>
</cp:coreProperties>
</file>