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86" r:id="rId2"/>
    <p:sldId id="287" r:id="rId3"/>
    <p:sldId id="257" r:id="rId4"/>
    <p:sldId id="258" r:id="rId5"/>
    <p:sldId id="259" r:id="rId6"/>
    <p:sldId id="260" r:id="rId7"/>
    <p:sldId id="261" r:id="rId8"/>
    <p:sldId id="263" r:id="rId9"/>
    <p:sldId id="264" r:id="rId10"/>
    <p:sldId id="265" r:id="rId11"/>
    <p:sldId id="266" r:id="rId12"/>
    <p:sldId id="268" r:id="rId13"/>
    <p:sldId id="269" r:id="rId14"/>
    <p:sldId id="270" r:id="rId15"/>
    <p:sldId id="283" r:id="rId16"/>
    <p:sldId id="272" r:id="rId17"/>
    <p:sldId id="273" r:id="rId18"/>
    <p:sldId id="274" r:id="rId19"/>
    <p:sldId id="284" r:id="rId20"/>
    <p:sldId id="275" r:id="rId21"/>
    <p:sldId id="285" r:id="rId22"/>
    <p:sldId id="289" r:id="rId23"/>
    <p:sldId id="28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740"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8.9219281617575585E-2"/>
          <c:y val="0.12856101387850424"/>
          <c:w val="0.71517108972489551"/>
          <c:h val="0.73132572226191728"/>
        </c:manualLayout>
      </c:layout>
      <c:lineChart>
        <c:grouping val="standard"/>
        <c:varyColors val="0"/>
        <c:ser>
          <c:idx val="0"/>
          <c:order val="0"/>
          <c:tx>
            <c:strRef>
              <c:f>Sheet1!$B$1</c:f>
              <c:strCache>
                <c:ptCount val="1"/>
                <c:pt idx="0">
                  <c:v>Tổng số dân (người)</c:v>
                </c:pt>
              </c:strCache>
            </c:strRef>
          </c:tx>
          <c:cat>
            <c:numRef>
              <c:f>Sheet1!$A$2:$A$17</c:f>
              <c:numCache>
                <c:formatCode>General</c:formatCode>
                <c:ptCount val="16"/>
                <c:pt idx="0">
                  <c:v>1955</c:v>
                </c:pt>
                <c:pt idx="1">
                  <c:v>1960</c:v>
                </c:pt>
                <c:pt idx="2">
                  <c:v>1965</c:v>
                </c:pt>
                <c:pt idx="3">
                  <c:v>1975</c:v>
                </c:pt>
                <c:pt idx="4">
                  <c:v>1980</c:v>
                </c:pt>
                <c:pt idx="5">
                  <c:v>1985</c:v>
                </c:pt>
                <c:pt idx="6">
                  <c:v>1989</c:v>
                </c:pt>
                <c:pt idx="7">
                  <c:v>1990</c:v>
                </c:pt>
                <c:pt idx="8">
                  <c:v>1995</c:v>
                </c:pt>
                <c:pt idx="9">
                  <c:v>1999</c:v>
                </c:pt>
                <c:pt idx="10">
                  <c:v>2000</c:v>
                </c:pt>
                <c:pt idx="11">
                  <c:v>2005</c:v>
                </c:pt>
                <c:pt idx="12">
                  <c:v>2008</c:v>
                </c:pt>
                <c:pt idx="13">
                  <c:v>2009</c:v>
                </c:pt>
                <c:pt idx="14">
                  <c:v>2013</c:v>
                </c:pt>
                <c:pt idx="15">
                  <c:v>2014</c:v>
                </c:pt>
              </c:numCache>
            </c:numRef>
          </c:cat>
          <c:val>
            <c:numRef>
              <c:f>Sheet1!$B$2:$B$17</c:f>
              <c:numCache>
                <c:formatCode>General</c:formatCode>
                <c:ptCount val="16"/>
                <c:pt idx="0">
                  <c:v>280.69200000000001</c:v>
                </c:pt>
                <c:pt idx="1">
                  <c:v>365.45</c:v>
                </c:pt>
                <c:pt idx="2">
                  <c:v>471.61799999999999</c:v>
                </c:pt>
                <c:pt idx="3">
                  <c:v>572.024</c:v>
                </c:pt>
                <c:pt idx="4">
                  <c:v>674.31</c:v>
                </c:pt>
                <c:pt idx="5">
                  <c:v>718.49300000000005</c:v>
                </c:pt>
                <c:pt idx="6">
                  <c:v>812.90499999999997</c:v>
                </c:pt>
                <c:pt idx="7">
                  <c:v>834.221</c:v>
                </c:pt>
                <c:pt idx="8">
                  <c:v>941.16800000000001</c:v>
                </c:pt>
                <c:pt idx="9">
                  <c:v>1004.453</c:v>
                </c:pt>
                <c:pt idx="10">
                  <c:v>1018.931</c:v>
                </c:pt>
                <c:pt idx="11">
                  <c:v>1079.0999999999999</c:v>
                </c:pt>
                <c:pt idx="12">
                  <c:v>1114</c:v>
                </c:pt>
                <c:pt idx="13">
                  <c:v>1146.5</c:v>
                </c:pt>
                <c:pt idx="14">
                  <c:v>1185.2</c:v>
                </c:pt>
                <c:pt idx="15">
                  <c:v>1199.4000000000001</c:v>
                </c:pt>
              </c:numCache>
            </c:numRef>
          </c:val>
          <c:smooth val="0"/>
        </c:ser>
        <c:dLbls>
          <c:showLegendKey val="0"/>
          <c:showVal val="0"/>
          <c:showCatName val="0"/>
          <c:showSerName val="0"/>
          <c:showPercent val="0"/>
          <c:showBubbleSize val="0"/>
        </c:dLbls>
        <c:marker val="1"/>
        <c:smooth val="0"/>
        <c:axId val="37992704"/>
        <c:axId val="103695488"/>
      </c:lineChart>
      <c:catAx>
        <c:axId val="37992704"/>
        <c:scaling>
          <c:orientation val="minMax"/>
        </c:scaling>
        <c:delete val="0"/>
        <c:axPos val="b"/>
        <c:numFmt formatCode="General" sourceLinked="1"/>
        <c:majorTickMark val="out"/>
        <c:minorTickMark val="none"/>
        <c:tickLblPos val="nextTo"/>
        <c:crossAx val="103695488"/>
        <c:crosses val="autoZero"/>
        <c:auto val="1"/>
        <c:lblAlgn val="ctr"/>
        <c:lblOffset val="100"/>
        <c:noMultiLvlLbl val="0"/>
      </c:catAx>
      <c:valAx>
        <c:axId val="103695488"/>
        <c:scaling>
          <c:orientation val="minMax"/>
        </c:scaling>
        <c:delete val="0"/>
        <c:axPos val="l"/>
        <c:majorGridlines/>
        <c:numFmt formatCode="General" sourceLinked="1"/>
        <c:majorTickMark val="out"/>
        <c:minorTickMark val="none"/>
        <c:tickLblPos val="nextTo"/>
        <c:crossAx val="37992704"/>
        <c:crosses val="autoZero"/>
        <c:crossBetween val="between"/>
      </c:valAx>
    </c:plotArea>
    <c:legend>
      <c:legendPos val="r"/>
      <c:layout>
        <c:manualLayout>
          <c:xMode val="edge"/>
          <c:yMode val="edge"/>
          <c:x val="0.80439037134247104"/>
          <c:y val="0.34472885428452027"/>
          <c:w val="0.18635036939826966"/>
          <c:h val="0.23373338297225854"/>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07F1B0-63EF-4C08-BE8B-FD72764E2D2E}" type="datetimeFigureOut">
              <a:rPr lang="en-SG" smtClean="0"/>
              <a:t>8/1/2017</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1CF45A-432E-4F75-A480-352B431F03B2}" type="slidenum">
              <a:rPr lang="en-SG" smtClean="0"/>
              <a:t>‹#›</a:t>
            </a:fld>
            <a:endParaRPr lang="en-SG"/>
          </a:p>
        </p:txBody>
      </p:sp>
    </p:spTree>
    <p:extLst>
      <p:ext uri="{BB962C8B-B14F-4D97-AF65-F5344CB8AC3E}">
        <p14:creationId xmlns:p14="http://schemas.microsoft.com/office/powerpoint/2010/main" val="339236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CA1CF45A-432E-4F75-A480-352B431F03B2}" type="slidenum">
              <a:rPr lang="en-SG" smtClean="0"/>
              <a:t>3</a:t>
            </a:fld>
            <a:endParaRPr lang="en-SG"/>
          </a:p>
        </p:txBody>
      </p:sp>
    </p:spTree>
    <p:extLst>
      <p:ext uri="{BB962C8B-B14F-4D97-AF65-F5344CB8AC3E}">
        <p14:creationId xmlns:p14="http://schemas.microsoft.com/office/powerpoint/2010/main" val="715793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CA1CF45A-432E-4F75-A480-352B431F03B2}" type="slidenum">
              <a:rPr lang="en-SG" smtClean="0"/>
              <a:t>12</a:t>
            </a:fld>
            <a:endParaRPr lang="en-SG"/>
          </a:p>
        </p:txBody>
      </p:sp>
    </p:spTree>
    <p:extLst>
      <p:ext uri="{BB962C8B-B14F-4D97-AF65-F5344CB8AC3E}">
        <p14:creationId xmlns:p14="http://schemas.microsoft.com/office/powerpoint/2010/main" val="275336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CA1CF45A-432E-4F75-A480-352B431F03B2}" type="slidenum">
              <a:rPr lang="en-SG" smtClean="0"/>
              <a:t>13</a:t>
            </a:fld>
            <a:endParaRPr lang="en-SG"/>
          </a:p>
        </p:txBody>
      </p:sp>
    </p:spTree>
    <p:extLst>
      <p:ext uri="{BB962C8B-B14F-4D97-AF65-F5344CB8AC3E}">
        <p14:creationId xmlns:p14="http://schemas.microsoft.com/office/powerpoint/2010/main" val="4272867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CA1CF45A-432E-4F75-A480-352B431F03B2}" type="slidenum">
              <a:rPr lang="en-SG" smtClean="0"/>
              <a:t>14</a:t>
            </a:fld>
            <a:endParaRPr lang="en-SG"/>
          </a:p>
        </p:txBody>
      </p:sp>
    </p:spTree>
    <p:extLst>
      <p:ext uri="{BB962C8B-B14F-4D97-AF65-F5344CB8AC3E}">
        <p14:creationId xmlns:p14="http://schemas.microsoft.com/office/powerpoint/2010/main" val="4074573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CA1CF45A-432E-4F75-A480-352B431F03B2}" type="slidenum">
              <a:rPr lang="en-SG" smtClean="0"/>
              <a:t>15</a:t>
            </a:fld>
            <a:endParaRPr lang="en-SG"/>
          </a:p>
        </p:txBody>
      </p:sp>
    </p:spTree>
    <p:extLst>
      <p:ext uri="{BB962C8B-B14F-4D97-AF65-F5344CB8AC3E}">
        <p14:creationId xmlns:p14="http://schemas.microsoft.com/office/powerpoint/2010/main" val="2884833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CA1CF45A-432E-4F75-A480-352B431F03B2}" type="slidenum">
              <a:rPr lang="en-SG" smtClean="0"/>
              <a:t>16</a:t>
            </a:fld>
            <a:endParaRPr lang="en-SG"/>
          </a:p>
        </p:txBody>
      </p:sp>
    </p:spTree>
    <p:extLst>
      <p:ext uri="{BB962C8B-B14F-4D97-AF65-F5344CB8AC3E}">
        <p14:creationId xmlns:p14="http://schemas.microsoft.com/office/powerpoint/2010/main" val="2540643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CA1CF45A-432E-4F75-A480-352B431F03B2}" type="slidenum">
              <a:rPr lang="en-SG" smtClean="0"/>
              <a:t>17</a:t>
            </a:fld>
            <a:endParaRPr lang="en-SG"/>
          </a:p>
        </p:txBody>
      </p:sp>
    </p:spTree>
    <p:extLst>
      <p:ext uri="{BB962C8B-B14F-4D97-AF65-F5344CB8AC3E}">
        <p14:creationId xmlns:p14="http://schemas.microsoft.com/office/powerpoint/2010/main" val="1450032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CA1CF45A-432E-4F75-A480-352B431F03B2}" type="slidenum">
              <a:rPr lang="en-SG" smtClean="0"/>
              <a:t>18</a:t>
            </a:fld>
            <a:endParaRPr lang="en-SG"/>
          </a:p>
        </p:txBody>
      </p:sp>
    </p:spTree>
    <p:extLst>
      <p:ext uri="{BB962C8B-B14F-4D97-AF65-F5344CB8AC3E}">
        <p14:creationId xmlns:p14="http://schemas.microsoft.com/office/powerpoint/2010/main" val="1321080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CA1CF45A-432E-4F75-A480-352B431F03B2}" type="slidenum">
              <a:rPr lang="en-SG" smtClean="0"/>
              <a:t>19</a:t>
            </a:fld>
            <a:endParaRPr lang="en-SG"/>
          </a:p>
        </p:txBody>
      </p:sp>
    </p:spTree>
    <p:extLst>
      <p:ext uri="{BB962C8B-B14F-4D97-AF65-F5344CB8AC3E}">
        <p14:creationId xmlns:p14="http://schemas.microsoft.com/office/powerpoint/2010/main" val="1321080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CA1CF45A-432E-4F75-A480-352B431F03B2}" type="slidenum">
              <a:rPr lang="en-SG" smtClean="0"/>
              <a:t>20</a:t>
            </a:fld>
            <a:endParaRPr lang="en-SG"/>
          </a:p>
        </p:txBody>
      </p:sp>
    </p:spTree>
    <p:extLst>
      <p:ext uri="{BB962C8B-B14F-4D97-AF65-F5344CB8AC3E}">
        <p14:creationId xmlns:p14="http://schemas.microsoft.com/office/powerpoint/2010/main" val="3565978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CA1CF45A-432E-4F75-A480-352B431F03B2}" type="slidenum">
              <a:rPr lang="en-SG" smtClean="0"/>
              <a:t>21</a:t>
            </a:fld>
            <a:endParaRPr lang="en-SG"/>
          </a:p>
        </p:txBody>
      </p:sp>
    </p:spTree>
    <p:extLst>
      <p:ext uri="{BB962C8B-B14F-4D97-AF65-F5344CB8AC3E}">
        <p14:creationId xmlns:p14="http://schemas.microsoft.com/office/powerpoint/2010/main" val="3565978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CA1CF45A-432E-4F75-A480-352B431F03B2}" type="slidenum">
              <a:rPr lang="en-SG" smtClean="0"/>
              <a:t>4</a:t>
            </a:fld>
            <a:endParaRPr lang="en-SG"/>
          </a:p>
        </p:txBody>
      </p:sp>
    </p:spTree>
    <p:extLst>
      <p:ext uri="{BB962C8B-B14F-4D97-AF65-F5344CB8AC3E}">
        <p14:creationId xmlns:p14="http://schemas.microsoft.com/office/powerpoint/2010/main" val="715793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CA1CF45A-432E-4F75-A480-352B431F03B2}" type="slidenum">
              <a:rPr lang="en-SG" smtClean="0"/>
              <a:t>5</a:t>
            </a:fld>
            <a:endParaRPr lang="en-SG"/>
          </a:p>
        </p:txBody>
      </p:sp>
    </p:spTree>
    <p:extLst>
      <p:ext uri="{BB962C8B-B14F-4D97-AF65-F5344CB8AC3E}">
        <p14:creationId xmlns:p14="http://schemas.microsoft.com/office/powerpoint/2010/main" val="1045120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CA1CF45A-432E-4F75-A480-352B431F03B2}" type="slidenum">
              <a:rPr lang="en-SG" smtClean="0"/>
              <a:t>6</a:t>
            </a:fld>
            <a:endParaRPr lang="en-SG"/>
          </a:p>
        </p:txBody>
      </p:sp>
    </p:spTree>
    <p:extLst>
      <p:ext uri="{BB962C8B-B14F-4D97-AF65-F5344CB8AC3E}">
        <p14:creationId xmlns:p14="http://schemas.microsoft.com/office/powerpoint/2010/main" val="3383993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CA1CF45A-432E-4F75-A480-352B431F03B2}" type="slidenum">
              <a:rPr lang="en-SG" smtClean="0"/>
              <a:t>7</a:t>
            </a:fld>
            <a:endParaRPr lang="en-SG"/>
          </a:p>
        </p:txBody>
      </p:sp>
    </p:spTree>
    <p:extLst>
      <p:ext uri="{BB962C8B-B14F-4D97-AF65-F5344CB8AC3E}">
        <p14:creationId xmlns:p14="http://schemas.microsoft.com/office/powerpoint/2010/main" val="2724421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CA1CF45A-432E-4F75-A480-352B431F03B2}" type="slidenum">
              <a:rPr lang="en-SG" smtClean="0"/>
              <a:t>8</a:t>
            </a:fld>
            <a:endParaRPr lang="en-SG"/>
          </a:p>
        </p:txBody>
      </p:sp>
    </p:spTree>
    <p:extLst>
      <p:ext uri="{BB962C8B-B14F-4D97-AF65-F5344CB8AC3E}">
        <p14:creationId xmlns:p14="http://schemas.microsoft.com/office/powerpoint/2010/main" val="3985143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CA1CF45A-432E-4F75-A480-352B431F03B2}" type="slidenum">
              <a:rPr lang="en-SG" smtClean="0"/>
              <a:t>9</a:t>
            </a:fld>
            <a:endParaRPr lang="en-SG"/>
          </a:p>
        </p:txBody>
      </p:sp>
    </p:spTree>
    <p:extLst>
      <p:ext uri="{BB962C8B-B14F-4D97-AF65-F5344CB8AC3E}">
        <p14:creationId xmlns:p14="http://schemas.microsoft.com/office/powerpoint/2010/main" val="4219413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CA1CF45A-432E-4F75-A480-352B431F03B2}" type="slidenum">
              <a:rPr lang="en-SG" smtClean="0"/>
              <a:t>10</a:t>
            </a:fld>
            <a:endParaRPr lang="en-SG"/>
          </a:p>
        </p:txBody>
      </p:sp>
    </p:spTree>
    <p:extLst>
      <p:ext uri="{BB962C8B-B14F-4D97-AF65-F5344CB8AC3E}">
        <p14:creationId xmlns:p14="http://schemas.microsoft.com/office/powerpoint/2010/main" val="3821929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CA1CF45A-432E-4F75-A480-352B431F03B2}" type="slidenum">
              <a:rPr lang="en-SG" smtClean="0"/>
              <a:t>11</a:t>
            </a:fld>
            <a:endParaRPr lang="en-SG"/>
          </a:p>
        </p:txBody>
      </p:sp>
    </p:spTree>
    <p:extLst>
      <p:ext uri="{BB962C8B-B14F-4D97-AF65-F5344CB8AC3E}">
        <p14:creationId xmlns:p14="http://schemas.microsoft.com/office/powerpoint/2010/main" val="1590863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1AFD3D0-3D52-470B-B72D-9390B47D86DD}" type="datetime1">
              <a:rPr lang="en-SG" smtClean="0"/>
              <a:t>8/1/2017</a:t>
            </a:fld>
            <a:endParaRPr lang="en-SG"/>
          </a:p>
        </p:txBody>
      </p:sp>
      <p:sp>
        <p:nvSpPr>
          <p:cNvPr id="19" name="Footer Placeholder 18"/>
          <p:cNvSpPr>
            <a:spLocks noGrp="1"/>
          </p:cNvSpPr>
          <p:nvPr>
            <p:ph type="ftr" sz="quarter" idx="11"/>
          </p:nvPr>
        </p:nvSpPr>
        <p:spPr/>
        <p:txBody>
          <a:bodyPr/>
          <a:lstStyle/>
          <a:p>
            <a:endParaRPr lang="en-SG"/>
          </a:p>
        </p:txBody>
      </p:sp>
      <p:sp>
        <p:nvSpPr>
          <p:cNvPr id="27" name="Slide Number Placeholder 26"/>
          <p:cNvSpPr>
            <a:spLocks noGrp="1"/>
          </p:cNvSpPr>
          <p:nvPr>
            <p:ph type="sldNum" sz="quarter" idx="12"/>
          </p:nvPr>
        </p:nvSpPr>
        <p:spPr/>
        <p:txBody>
          <a:bodyPr/>
          <a:lstStyle/>
          <a:p>
            <a:fld id="{987DB857-EA4D-4D92-90E1-191A65F287F1}" type="slidenum">
              <a:rPr lang="en-SG" smtClean="0"/>
              <a:t>‹#›</a:t>
            </a:fld>
            <a:endParaRPr lang="en-SG"/>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3919FE-7498-4F50-9AA2-6D44EC0ADFA6}" type="datetime1">
              <a:rPr lang="en-SG" smtClean="0"/>
              <a:t>8/1/2017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87DB857-EA4D-4D92-90E1-191A65F287F1}" type="slidenum">
              <a:rPr lang="en-SG" smtClean="0"/>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47F870-5C0A-44A4-A66F-D204EBF4D126}" type="datetime1">
              <a:rPr lang="en-SG" smtClean="0"/>
              <a:t>8/1/2017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87DB857-EA4D-4D92-90E1-191A65F287F1}" type="slidenum">
              <a:rPr lang="en-SG" smtClean="0"/>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lgn="just">
              <a:defRPr>
                <a:solidFill>
                  <a:srgbClr val="0000FF"/>
                </a:solidFill>
              </a:defRPr>
            </a:lvl1pPr>
            <a:lvl2pPr algn="just">
              <a:defRPr/>
            </a:lvl2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6BCB3E-7DF7-4AFE-A7C1-CD17D8594A8D}" type="datetime1">
              <a:rPr lang="en-SG" smtClean="0"/>
              <a:t>8/1/2017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87DB857-EA4D-4D92-90E1-191A65F287F1}" type="slidenum">
              <a:rPr lang="en-SG" smtClean="0"/>
              <a:t>‹#›</a:t>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476D1F-B57B-4745-9C36-D94D0B0878F7}" type="datetime1">
              <a:rPr lang="en-SG" smtClean="0"/>
              <a:t>8/1/2017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87DB857-EA4D-4D92-90E1-191A65F287F1}" type="slidenum">
              <a:rPr lang="en-SG" smtClean="0"/>
              <a:t>‹#›</a:t>
            </a:fld>
            <a:endParaRPr lang="en-S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lgn="just">
              <a:defRPr sz="2600">
                <a:solidFill>
                  <a:srgbClr val="C00000"/>
                </a:solidFill>
              </a:defRPr>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lgn="just">
              <a:defRPr sz="2600">
                <a:solidFill>
                  <a:schemeClr val="accent6">
                    <a:lumMod val="50000"/>
                  </a:schemeClr>
                </a:solidFill>
              </a:defRPr>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823997-C656-4D7D-82EB-FC1591499D66}" type="datetime1">
              <a:rPr lang="en-SG" smtClean="0"/>
              <a:t>8/1/2017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87DB857-EA4D-4D92-90E1-191A65F287F1}" type="slidenum">
              <a:rPr lang="en-SG" smtClean="0"/>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90B5F78-76BA-4633-8063-F98EB2EE5DAA}" type="datetime1">
              <a:rPr lang="en-SG" smtClean="0"/>
              <a:t>8/1/2017</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987DB857-EA4D-4D92-90E1-191A65F287F1}" type="slidenum">
              <a:rPr lang="en-SG" smtClean="0"/>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FF7DB3-1DF2-4849-8A0A-22A81C5DE7EC}" type="datetime1">
              <a:rPr lang="en-SG" smtClean="0"/>
              <a:t>8/1/2017</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987DB857-EA4D-4D92-90E1-191A65F287F1}" type="slidenum">
              <a:rPr lang="en-SG" smtClean="0"/>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24D18-8931-4D3B-BED5-75C069F2F2CB}" type="datetime1">
              <a:rPr lang="en-SG" smtClean="0"/>
              <a:t>8/1/2017</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987DB857-EA4D-4D92-90E1-191A65F287F1}" type="slidenum">
              <a:rPr lang="en-SG" smtClean="0"/>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normAutofit/>
          </a:bodyPr>
          <a:lstStyle>
            <a:lvl1pPr marL="0" indent="0" algn="just">
              <a:buNone/>
              <a:defRPr sz="2400">
                <a:solidFill>
                  <a:srgbClr val="002060"/>
                </a:solidFill>
              </a:defRPr>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E68486B-D317-42AC-B4FD-9B74AD7FDB6C}" type="datetime1">
              <a:rPr lang="en-SG" smtClean="0"/>
              <a:t>8/1/2017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87DB857-EA4D-4D92-90E1-191A65F287F1}" type="slidenum">
              <a:rPr lang="en-SG" smtClean="0"/>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095D9C3-67F8-43BC-940C-0BEBA25CEB53}" type="datetime1">
              <a:rPr lang="en-SG" smtClean="0"/>
              <a:t>8/1/2017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a:xfrm>
            <a:off x="8077200" y="6356350"/>
            <a:ext cx="609600" cy="365125"/>
          </a:xfrm>
        </p:spPr>
        <p:txBody>
          <a:bodyPr/>
          <a:lstStyle/>
          <a:p>
            <a:fld id="{987DB857-EA4D-4D92-90E1-191A65F287F1}" type="slidenum">
              <a:rPr lang="en-SG" smtClean="0"/>
              <a:t>‹#›</a:t>
            </a:fld>
            <a:endParaRPr lang="en-SG"/>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13440B8-6F31-45DE-829C-1F853AFDF23D}" type="datetime1">
              <a:rPr lang="en-SG" smtClean="0"/>
              <a:t>8/1/2017</a:t>
            </a:fld>
            <a:endParaRPr lang="en-SG"/>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SG"/>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87DB857-EA4D-4D92-90E1-191A65F287F1}" type="slidenum">
              <a:rPr lang="en-SG" smtClean="0"/>
              <a:t>‹#›</a:t>
            </a:fld>
            <a:endParaRPr lang="en-SG"/>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808913" y="-26988"/>
            <a:ext cx="1371600" cy="129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12"/>
          <p:cNvSpPr txBox="1">
            <a:spLocks noChangeArrowheads="1"/>
          </p:cNvSpPr>
          <p:nvPr/>
        </p:nvSpPr>
        <p:spPr bwMode="auto">
          <a:xfrm>
            <a:off x="971550" y="26988"/>
            <a:ext cx="72723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600">
                <a:latin typeface="Times New Roman" pitchFamily="18" charset="0"/>
                <a:cs typeface="Times New Roman" pitchFamily="18" charset="0"/>
              </a:rPr>
              <a:t>ỦY BAN NHÂN DÂN TỈNH QUẢNG NINH</a:t>
            </a:r>
          </a:p>
          <a:p>
            <a:pPr algn="ctr" eaLnBrk="1" hangingPunct="1"/>
            <a:r>
              <a:rPr lang="en-US" sz="2600" b="1">
                <a:latin typeface="Times New Roman" pitchFamily="18" charset="0"/>
                <a:cs typeface="Times New Roman" pitchFamily="18" charset="0"/>
              </a:rPr>
              <a:t>SỞ GIÁO DỤC VÀ ĐÀO TẠO</a:t>
            </a:r>
          </a:p>
        </p:txBody>
      </p:sp>
      <p:sp>
        <p:nvSpPr>
          <p:cNvPr id="2054" name="Line 13"/>
          <p:cNvSpPr>
            <a:spLocks noChangeShapeType="1"/>
          </p:cNvSpPr>
          <p:nvPr/>
        </p:nvSpPr>
        <p:spPr bwMode="auto">
          <a:xfrm>
            <a:off x="3024188" y="923925"/>
            <a:ext cx="30146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59"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H="1">
            <a:off x="-30162" y="44450"/>
            <a:ext cx="1371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8" y="2559795"/>
            <a:ext cx="9215829" cy="4298205"/>
          </a:xfrm>
          <a:prstGeom prst="rect">
            <a:avLst/>
          </a:prstGeom>
        </p:spPr>
      </p:pic>
      <p:sp>
        <p:nvSpPr>
          <p:cNvPr id="16" name="WordArt 27"/>
          <p:cNvSpPr>
            <a:spLocks noChangeArrowheads="1" noChangeShapeType="1" noTextEdit="1"/>
          </p:cNvSpPr>
          <p:nvPr/>
        </p:nvSpPr>
        <p:spPr bwMode="auto">
          <a:xfrm>
            <a:off x="1146497" y="1844824"/>
            <a:ext cx="7673975" cy="714971"/>
          </a:xfrm>
          <a:prstGeom prst="rect">
            <a:avLst/>
          </a:prstGeom>
        </p:spPr>
        <p:txBody>
          <a:bodyPr wrap="none" fromWordArt="1">
            <a:prstTxWarp prst="textPlain">
              <a:avLst>
                <a:gd name="adj" fmla="val 50000"/>
              </a:avLst>
            </a:prstTxWarp>
          </a:bodyPr>
          <a:lstStyle/>
          <a:p>
            <a:pPr algn="ctr"/>
            <a:r>
              <a:rPr lang="en-SG" sz="2800" b="1" kern="10" smtClean="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rPr>
              <a:t>KHÁI QUÁT ĐỊA </a:t>
            </a:r>
            <a:r>
              <a:rPr lang="en-SG" sz="2800" b="1"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rPr>
              <a:t>LÍ TỈNH QUẢNG NINH</a:t>
            </a:r>
            <a:endParaRPr lang="en-US" sz="2800" b="1"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a:cs typeface="Times New Roman"/>
            </a:endParaRPr>
          </a:p>
        </p:txBody>
      </p:sp>
      <p:sp>
        <p:nvSpPr>
          <p:cNvPr id="18" name="WordArt 31"/>
          <p:cNvSpPr>
            <a:spLocks noChangeArrowheads="1" noChangeShapeType="1" noTextEdit="1"/>
          </p:cNvSpPr>
          <p:nvPr/>
        </p:nvSpPr>
        <p:spPr bwMode="auto">
          <a:xfrm>
            <a:off x="234156" y="1052513"/>
            <a:ext cx="8594725" cy="647700"/>
          </a:xfrm>
          <a:prstGeom prst="rect">
            <a:avLst/>
          </a:prstGeom>
        </p:spPr>
        <p:txBody>
          <a:bodyPr wrap="none" fromWordArt="1">
            <a:prstTxWarp prst="textPlain">
              <a:avLst>
                <a:gd name="adj" fmla="val 50000"/>
              </a:avLst>
            </a:prstTxWarp>
          </a:bodyPr>
          <a:lstStyle/>
          <a:p>
            <a:pPr algn="ctr"/>
            <a:r>
              <a:rPr lang="vi-VN" sz="3200" b="1" kern="10">
                <a:ln w="3175">
                  <a:solidFill>
                    <a:srgbClr val="FF0000"/>
                  </a:solidFill>
                  <a:round/>
                  <a:headEnd/>
                  <a:tailEnd/>
                </a:ln>
                <a:solidFill>
                  <a:srgbClr val="FFFF00"/>
                </a:solidFill>
                <a:latin typeface="Times New Roman"/>
                <a:cs typeface="Times New Roman"/>
              </a:rPr>
              <a:t>CHƯƠNG TRÌNH GIÁO </a:t>
            </a:r>
            <a:r>
              <a:rPr lang="vi-VN" sz="3200" b="1" kern="10" smtClean="0">
                <a:ln w="3175">
                  <a:solidFill>
                    <a:srgbClr val="FF0000"/>
                  </a:solidFill>
                  <a:round/>
                  <a:headEnd/>
                  <a:tailEnd/>
                </a:ln>
                <a:solidFill>
                  <a:srgbClr val="FFFF00"/>
                </a:solidFill>
                <a:latin typeface="Times New Roman"/>
                <a:cs typeface="Times New Roman"/>
              </a:rPr>
              <a:t>DỤC</a:t>
            </a:r>
            <a:r>
              <a:rPr lang="en-US" sz="3200" b="1" kern="10" smtClean="0">
                <a:ln w="3175">
                  <a:solidFill>
                    <a:srgbClr val="FF0000"/>
                  </a:solidFill>
                  <a:round/>
                  <a:headEnd/>
                  <a:tailEnd/>
                </a:ln>
                <a:solidFill>
                  <a:srgbClr val="FFFF00"/>
                </a:solidFill>
                <a:latin typeface="Times New Roman"/>
                <a:cs typeface="Times New Roman"/>
              </a:rPr>
              <a:t> VĂN HÓA XÃ HỘI</a:t>
            </a:r>
            <a:endParaRPr lang="en-US" sz="3200" b="1" kern="10">
              <a:ln w="3175">
                <a:solidFill>
                  <a:srgbClr val="FF0000"/>
                </a:solidFill>
                <a:round/>
                <a:headEnd/>
                <a:tailEnd/>
              </a:ln>
              <a:solidFill>
                <a:srgbClr val="FFFF00"/>
              </a:solidFill>
              <a:latin typeface="Times New Roman"/>
              <a:cs typeface="Times New Roman"/>
            </a:endParaRPr>
          </a:p>
        </p:txBody>
      </p:sp>
      <p:sp>
        <p:nvSpPr>
          <p:cNvPr id="20" name="WordArt 25"/>
          <p:cNvSpPr>
            <a:spLocks noChangeArrowheads="1" noChangeShapeType="1" noTextEdit="1"/>
          </p:cNvSpPr>
          <p:nvPr/>
        </p:nvSpPr>
        <p:spPr bwMode="auto">
          <a:xfrm>
            <a:off x="56969" y="1738164"/>
            <a:ext cx="914581" cy="360040"/>
          </a:xfrm>
          <a:prstGeom prst="rect">
            <a:avLst/>
          </a:prstGeom>
        </p:spPr>
        <p:txBody>
          <a:bodyPr wrap="none" fromWordArt="1">
            <a:prstTxWarp prst="textPlain">
              <a:avLst>
                <a:gd name="adj" fmla="val 50000"/>
              </a:avLst>
            </a:prstTxWarp>
          </a:bodyPr>
          <a:lstStyle/>
          <a:p>
            <a:pPr>
              <a:defRPr/>
            </a:pPr>
            <a:r>
              <a:rPr lang="en-US" sz="2800" b="1" u="sng"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Bài </a:t>
            </a:r>
            <a:r>
              <a:rPr lang="en-US" sz="2800" b="1" u="sng" kern="10" smtClean="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3:</a:t>
            </a:r>
            <a:endParaRPr lang="en-US" sz="2800" b="1" u="sng"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39180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8824" y="188640"/>
            <a:ext cx="5925344" cy="504056"/>
          </a:xfrm>
        </p:spPr>
        <p:txBody>
          <a:bodyPr>
            <a:normAutofit fontScale="90000"/>
          </a:bodyPr>
          <a:lstStyle/>
          <a:p>
            <a:r>
              <a:rPr lang="en-US" sz="3600" b="1">
                <a:solidFill>
                  <a:srgbClr val="C00000"/>
                </a:solidFill>
              </a:rPr>
              <a:t>7. Tài nguyên biển và du </a:t>
            </a:r>
            <a:r>
              <a:rPr lang="en-US" sz="3600" b="1" smtClean="0">
                <a:solidFill>
                  <a:srgbClr val="C00000"/>
                </a:solidFill>
              </a:rPr>
              <a:t>lịch</a:t>
            </a:r>
            <a:endParaRPr lang="en-SG" sz="360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1520" y="982449"/>
            <a:ext cx="4257791" cy="3238639"/>
          </a:xfrm>
        </p:spPr>
      </p:pic>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4008" y="980728"/>
            <a:ext cx="4236308" cy="3092666"/>
          </a:xfrm>
        </p:spPr>
      </p:pic>
      <p:sp>
        <p:nvSpPr>
          <p:cNvPr id="4" name="Date Placeholder 3"/>
          <p:cNvSpPr>
            <a:spLocks noGrp="1"/>
          </p:cNvSpPr>
          <p:nvPr>
            <p:ph type="dt" sz="half" idx="10"/>
          </p:nvPr>
        </p:nvSpPr>
        <p:spPr/>
        <p:txBody>
          <a:bodyPr/>
          <a:lstStyle/>
          <a:p>
            <a:fld id="{306BCB3E-7DF7-4AFE-A7C1-CD17D8594A8D}" type="datetime1">
              <a:rPr lang="en-SG" smtClean="0"/>
              <a:t>8/1/2017</a:t>
            </a:fld>
            <a:endParaRPr lang="en-SG"/>
          </a:p>
        </p:txBody>
      </p:sp>
      <p:sp>
        <p:nvSpPr>
          <p:cNvPr id="5" name="Slide Number Placeholder 4"/>
          <p:cNvSpPr>
            <a:spLocks noGrp="1"/>
          </p:cNvSpPr>
          <p:nvPr>
            <p:ph type="sldNum" sz="quarter" idx="12"/>
          </p:nvPr>
        </p:nvSpPr>
        <p:spPr/>
        <p:txBody>
          <a:bodyPr/>
          <a:lstStyle/>
          <a:p>
            <a:fld id="{987DB857-EA4D-4D92-90E1-191A65F287F1}" type="slidenum">
              <a:rPr lang="en-SG" smtClean="0"/>
              <a:t>10</a:t>
            </a:fld>
            <a:endParaRPr lang="en-SG"/>
          </a:p>
        </p:txBody>
      </p:sp>
      <p:sp>
        <p:nvSpPr>
          <p:cNvPr id="11" name="TextBox 10"/>
          <p:cNvSpPr txBox="1"/>
          <p:nvPr/>
        </p:nvSpPr>
        <p:spPr>
          <a:xfrm>
            <a:off x="323528" y="4518898"/>
            <a:ext cx="8532440" cy="2215991"/>
          </a:xfrm>
          <a:prstGeom prst="rect">
            <a:avLst/>
          </a:prstGeom>
          <a:noFill/>
        </p:spPr>
        <p:txBody>
          <a:bodyPr wrap="square" rtlCol="0">
            <a:spAutoFit/>
          </a:bodyPr>
          <a:lstStyle/>
          <a:p>
            <a:r>
              <a:rPr lang="nl-NL" sz="3000"/>
              <a:t>Vùng biển Quảng Ninh giàu tiềm năng (thủy sản, giao thông vận tải biển, du lịch biển đảo và khoáng sản biển (cát thuỷ tinh). Tài nguyên du lịch biển, đảo phong phú (Vịnh Hạ Long,...).</a:t>
            </a:r>
            <a:endParaRPr lang="en-SG" sz="3000"/>
          </a:p>
          <a:p>
            <a:endParaRPr lang="en-SG"/>
          </a:p>
        </p:txBody>
      </p:sp>
    </p:spTree>
    <p:extLst>
      <p:ext uri="{BB962C8B-B14F-4D97-AF65-F5344CB8AC3E}">
        <p14:creationId xmlns:p14="http://schemas.microsoft.com/office/powerpoint/2010/main" val="5124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4978896" cy="504056"/>
          </a:xfrm>
        </p:spPr>
        <p:txBody>
          <a:bodyPr>
            <a:noAutofit/>
          </a:bodyPr>
          <a:lstStyle/>
          <a:p>
            <a:r>
              <a:rPr lang="nl-NL" sz="3200" b="1">
                <a:solidFill>
                  <a:srgbClr val="FF0000"/>
                </a:solidFill>
              </a:rPr>
              <a:t>III. Dân cư lao </a:t>
            </a:r>
            <a:r>
              <a:rPr lang="nl-NL" sz="3200" b="1" smtClean="0">
                <a:solidFill>
                  <a:srgbClr val="FF0000"/>
                </a:solidFill>
              </a:rPr>
              <a:t>động</a:t>
            </a:r>
            <a:endParaRPr lang="en-SG" sz="320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6990433"/>
              </p:ext>
            </p:extLst>
          </p:nvPr>
        </p:nvGraphicFramePr>
        <p:xfrm>
          <a:off x="251520" y="908720"/>
          <a:ext cx="8568952" cy="5325541"/>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a:xfrm>
            <a:off x="313184" y="6335474"/>
            <a:ext cx="2133600" cy="386002"/>
          </a:xfrm>
        </p:spPr>
        <p:txBody>
          <a:bodyPr/>
          <a:lstStyle/>
          <a:p>
            <a:fld id="{306BCB3E-7DF7-4AFE-A7C1-CD17D8594A8D}" type="datetime1">
              <a:rPr lang="en-SG" smtClean="0"/>
              <a:t>8/1/2017</a:t>
            </a:fld>
            <a:endParaRPr lang="en-SG"/>
          </a:p>
        </p:txBody>
      </p:sp>
      <p:sp>
        <p:nvSpPr>
          <p:cNvPr id="5" name="Slide Number Placeholder 4"/>
          <p:cNvSpPr>
            <a:spLocks noGrp="1"/>
          </p:cNvSpPr>
          <p:nvPr>
            <p:ph type="sldNum" sz="quarter" idx="12"/>
          </p:nvPr>
        </p:nvSpPr>
        <p:spPr>
          <a:xfrm>
            <a:off x="7780784" y="6335474"/>
            <a:ext cx="762000" cy="386002"/>
          </a:xfrm>
        </p:spPr>
        <p:txBody>
          <a:bodyPr/>
          <a:lstStyle/>
          <a:p>
            <a:fld id="{987DB857-EA4D-4D92-90E1-191A65F287F1}" type="slidenum">
              <a:rPr lang="en-SG" smtClean="0"/>
              <a:t>11</a:t>
            </a:fld>
            <a:endParaRPr lang="en-SG"/>
          </a:p>
        </p:txBody>
      </p:sp>
    </p:spTree>
    <p:extLst>
      <p:ext uri="{BB962C8B-B14F-4D97-AF65-F5344CB8AC3E}">
        <p14:creationId xmlns:p14="http://schemas.microsoft.com/office/powerpoint/2010/main" val="105693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384"/>
            <a:ext cx="4546848" cy="650336"/>
          </a:xfrm>
        </p:spPr>
        <p:txBody>
          <a:bodyPr>
            <a:normAutofit/>
          </a:bodyPr>
          <a:lstStyle/>
          <a:p>
            <a:r>
              <a:rPr lang="nl-NL" sz="3600" b="1">
                <a:solidFill>
                  <a:srgbClr val="FF0000"/>
                </a:solidFill>
              </a:rPr>
              <a:t>III. Dân cư lao động</a:t>
            </a:r>
            <a:endParaRPr lang="en-SG" sz="3600">
              <a:solidFill>
                <a:srgbClr val="FF0000"/>
              </a:solidFill>
            </a:endParaRPr>
          </a:p>
        </p:txBody>
      </p:sp>
      <p:sp>
        <p:nvSpPr>
          <p:cNvPr id="3" name="Content Placeholder 2"/>
          <p:cNvSpPr>
            <a:spLocks noGrp="1"/>
          </p:cNvSpPr>
          <p:nvPr>
            <p:ph idx="1"/>
          </p:nvPr>
        </p:nvSpPr>
        <p:spPr>
          <a:xfrm>
            <a:off x="251520" y="764704"/>
            <a:ext cx="8568952" cy="5904656"/>
          </a:xfrm>
        </p:spPr>
        <p:txBody>
          <a:bodyPr>
            <a:noAutofit/>
          </a:bodyPr>
          <a:lstStyle/>
          <a:p>
            <a:pPr marL="0" indent="0">
              <a:buNone/>
            </a:pPr>
            <a:r>
              <a:rPr lang="nl-NL" sz="2800"/>
              <a:t>Dân số Quảng Ninh tính đến năm 2014 là 1199.400 người, tỉnh có dân số ở mức trung bình, mật độ dân số trung bình năm 2014 là 197 người/km</a:t>
            </a:r>
            <a:r>
              <a:rPr lang="nl-NL" sz="2800" baseline="30000"/>
              <a:t>2</a:t>
            </a:r>
            <a:r>
              <a:rPr lang="nl-NL" sz="2800"/>
              <a:t>.</a:t>
            </a:r>
            <a:endParaRPr lang="en-SG" sz="2800"/>
          </a:p>
          <a:p>
            <a:pPr marL="360363" lvl="1" indent="-246063"/>
            <a:r>
              <a:rPr lang="nl-NL" sz="2800"/>
              <a:t>Trong những năm gần đây tỉ suất gia tăng dân số Quảng Ninh giảm dần nhưng vẫn còn ở mức cao và không đều giữa các vùng. Vùng nông thôn, miền núi tỉ lệ sinh còn cao.</a:t>
            </a:r>
            <a:endParaRPr lang="en-SG" sz="2800"/>
          </a:p>
          <a:p>
            <a:pPr marL="0" indent="0">
              <a:buNone/>
            </a:pPr>
            <a:r>
              <a:rPr lang="nl-NL" sz="2800"/>
              <a:t>Quảng Ninh có kết cấu dân số trẻ, số người dưới và trong độ tuổi lao động chiếm tỉ lệ lớn (90%). </a:t>
            </a:r>
            <a:endParaRPr lang="nl-NL" sz="2800" smtClean="0"/>
          </a:p>
          <a:p>
            <a:pPr marL="360363" lvl="1" indent="-246063"/>
            <a:r>
              <a:rPr lang="nl-NL" sz="2800" smtClean="0"/>
              <a:t>Kết </a:t>
            </a:r>
            <a:r>
              <a:rPr lang="nl-NL" sz="2800"/>
              <a:t>cấu giới tính dân số có sự mất cân đối, tỉ lệ nam lớn hơn tỉ lệ nữ (tỉ lệ nam giới khoảng 51,3%), đặc biệt là ở các địa phương phát triển mạnh ngành công nghiệp nặng như khai mỏ</a:t>
            </a:r>
            <a:endParaRPr lang="en-SG" sz="2800"/>
          </a:p>
        </p:txBody>
      </p:sp>
      <p:sp>
        <p:nvSpPr>
          <p:cNvPr id="4" name="Date Placeholder 3"/>
          <p:cNvSpPr>
            <a:spLocks noGrp="1"/>
          </p:cNvSpPr>
          <p:nvPr>
            <p:ph type="dt" sz="half" idx="10"/>
          </p:nvPr>
        </p:nvSpPr>
        <p:spPr/>
        <p:txBody>
          <a:bodyPr/>
          <a:lstStyle/>
          <a:p>
            <a:fld id="{306BCB3E-7DF7-4AFE-A7C1-CD17D8594A8D}" type="datetime1">
              <a:rPr lang="en-SG" smtClean="0"/>
              <a:t>8/1/2017</a:t>
            </a:fld>
            <a:endParaRPr lang="en-SG"/>
          </a:p>
        </p:txBody>
      </p:sp>
      <p:sp>
        <p:nvSpPr>
          <p:cNvPr id="5" name="Slide Number Placeholder 4"/>
          <p:cNvSpPr>
            <a:spLocks noGrp="1"/>
          </p:cNvSpPr>
          <p:nvPr>
            <p:ph type="sldNum" sz="quarter" idx="12"/>
          </p:nvPr>
        </p:nvSpPr>
        <p:spPr/>
        <p:txBody>
          <a:bodyPr/>
          <a:lstStyle/>
          <a:p>
            <a:fld id="{987DB857-EA4D-4D92-90E1-191A65F287F1}" type="slidenum">
              <a:rPr lang="en-SG" smtClean="0"/>
              <a:t>12</a:t>
            </a:fld>
            <a:endParaRPr lang="en-SG"/>
          </a:p>
        </p:txBody>
      </p:sp>
    </p:spTree>
    <p:extLst>
      <p:ext uri="{BB962C8B-B14F-4D97-AF65-F5344CB8AC3E}">
        <p14:creationId xmlns:p14="http://schemas.microsoft.com/office/powerpoint/2010/main" val="353080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4474840" cy="650336"/>
          </a:xfrm>
        </p:spPr>
        <p:txBody>
          <a:bodyPr>
            <a:normAutofit/>
          </a:bodyPr>
          <a:lstStyle/>
          <a:p>
            <a:r>
              <a:rPr lang="nl-NL" sz="3200" b="1">
                <a:solidFill>
                  <a:srgbClr val="FF0000"/>
                </a:solidFill>
              </a:rPr>
              <a:t>III. Dân cư lao </a:t>
            </a:r>
            <a:r>
              <a:rPr lang="nl-NL" sz="3200" b="1" smtClean="0">
                <a:solidFill>
                  <a:srgbClr val="FF0000"/>
                </a:solidFill>
              </a:rPr>
              <a:t>động</a:t>
            </a:r>
            <a:endParaRPr lang="en-SG" sz="3200">
              <a:solidFill>
                <a:srgbClr val="FF0000"/>
              </a:solidFill>
            </a:endParaRPr>
          </a:p>
        </p:txBody>
      </p:sp>
      <p:sp>
        <p:nvSpPr>
          <p:cNvPr id="3" name="Content Placeholder 2"/>
          <p:cNvSpPr>
            <a:spLocks noGrp="1"/>
          </p:cNvSpPr>
          <p:nvPr>
            <p:ph idx="1"/>
          </p:nvPr>
        </p:nvSpPr>
        <p:spPr>
          <a:xfrm>
            <a:off x="323528" y="980728"/>
            <a:ext cx="8424936" cy="5544616"/>
          </a:xfrm>
        </p:spPr>
        <p:txBody>
          <a:bodyPr>
            <a:normAutofit lnSpcReduction="10000"/>
          </a:bodyPr>
          <a:lstStyle/>
          <a:p>
            <a:r>
              <a:rPr lang="nl-NL"/>
              <a:t>Tỉnh Quảng Ninh có trên 22 dân tộc sinh sống, trong đó có một số dân tộc đông dân như dân tộc Kinh, Dao, Tày, Sán Dìu, Sán Chỉ, Hoa và một số dân tộc ít người như Lào, Hà Nhì, Cơ ho… Các dân tộc thiểu số chủ yếu sinh sống ở các huyện miền núi, hoạt động sản xuất nông nghiệp là chính. Trình độ phát triển kinh tế, mức sống giữa các dân tộc vẫn còn chênh lệch.</a:t>
            </a:r>
            <a:endParaRPr lang="en-SG"/>
          </a:p>
          <a:p>
            <a:pPr lvl="1"/>
            <a:r>
              <a:rPr lang="nl-NL"/>
              <a:t>Dân số có sự phân bố không đồng đều giữa các vùng. Dân cư tập trung đông ở các thành phố, thị xã, thưa thớt hơn ở các huyện miền núi như Ba Chẽ, Hoành Bồ, Bình Liêu…</a:t>
            </a:r>
            <a:endParaRPr lang="en-SG"/>
          </a:p>
          <a:p>
            <a:r>
              <a:rPr lang="nl-NL"/>
              <a:t>Quảng Ninh có nguồn lao động dồi dào, lực lượng lao động liên tục tăng từ 61,4% năm 2009 lên 67,83% năm 2014, lực lượng lao động ở Quảng Ninh có trình độ cao hơn nhiều tỉnh trong cả nước đây chính là thế mạnh của tỉnh Quảng Ninh trong sự phát triển kinh tế.</a:t>
            </a:r>
            <a:endParaRPr lang="en-SG"/>
          </a:p>
          <a:p>
            <a:endParaRPr lang="en-SG"/>
          </a:p>
        </p:txBody>
      </p:sp>
      <p:sp>
        <p:nvSpPr>
          <p:cNvPr id="4" name="Date Placeholder 3"/>
          <p:cNvSpPr>
            <a:spLocks noGrp="1"/>
          </p:cNvSpPr>
          <p:nvPr>
            <p:ph type="dt" sz="half" idx="10"/>
          </p:nvPr>
        </p:nvSpPr>
        <p:spPr/>
        <p:txBody>
          <a:bodyPr/>
          <a:lstStyle/>
          <a:p>
            <a:fld id="{306BCB3E-7DF7-4AFE-A7C1-CD17D8594A8D}" type="datetime1">
              <a:rPr lang="en-SG" smtClean="0"/>
              <a:t>8/1/2017</a:t>
            </a:fld>
            <a:endParaRPr lang="en-SG"/>
          </a:p>
        </p:txBody>
      </p:sp>
      <p:sp>
        <p:nvSpPr>
          <p:cNvPr id="5" name="Slide Number Placeholder 4"/>
          <p:cNvSpPr>
            <a:spLocks noGrp="1"/>
          </p:cNvSpPr>
          <p:nvPr>
            <p:ph type="sldNum" sz="quarter" idx="12"/>
          </p:nvPr>
        </p:nvSpPr>
        <p:spPr/>
        <p:txBody>
          <a:bodyPr/>
          <a:lstStyle/>
          <a:p>
            <a:fld id="{987DB857-EA4D-4D92-90E1-191A65F287F1}" type="slidenum">
              <a:rPr lang="en-SG" smtClean="0"/>
              <a:t>13</a:t>
            </a:fld>
            <a:endParaRPr lang="en-SG"/>
          </a:p>
        </p:txBody>
      </p:sp>
    </p:spTree>
    <p:extLst>
      <p:ext uri="{BB962C8B-B14F-4D97-AF65-F5344CB8AC3E}">
        <p14:creationId xmlns:p14="http://schemas.microsoft.com/office/powerpoint/2010/main" val="318620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79512" y="44624"/>
            <a:ext cx="3034680" cy="578328"/>
          </a:xfrm>
        </p:spPr>
        <p:txBody>
          <a:bodyPr>
            <a:normAutofit/>
          </a:bodyPr>
          <a:lstStyle/>
          <a:p>
            <a:r>
              <a:rPr lang="en-US" sz="3200" b="1" smtClean="0">
                <a:solidFill>
                  <a:srgbClr val="FF0000"/>
                </a:solidFill>
              </a:rPr>
              <a:t>IV. Kinh tế</a:t>
            </a:r>
            <a:endParaRPr lang="en-SG" sz="3200">
              <a:solidFill>
                <a:srgbClr val="FF0000"/>
              </a:solidFill>
            </a:endParaRPr>
          </a:p>
        </p:txBody>
      </p:sp>
      <p:sp>
        <p:nvSpPr>
          <p:cNvPr id="15" name="Content Placeholder 14"/>
          <p:cNvSpPr>
            <a:spLocks noGrp="1"/>
          </p:cNvSpPr>
          <p:nvPr>
            <p:ph idx="1"/>
          </p:nvPr>
        </p:nvSpPr>
        <p:spPr>
          <a:xfrm>
            <a:off x="251520" y="692696"/>
            <a:ext cx="8568952" cy="5976664"/>
          </a:xfrm>
        </p:spPr>
        <p:txBody>
          <a:bodyPr>
            <a:noAutofit/>
          </a:bodyPr>
          <a:lstStyle/>
          <a:p>
            <a:pPr>
              <a:lnSpc>
                <a:spcPct val="120000"/>
              </a:lnSpc>
            </a:pPr>
            <a:r>
              <a:rPr lang="en-US" sz="2100"/>
              <a:t>Trong những năm gần đây tỉnh Quảng Ninh luôn là một trong những tỉnh có tốc độ tăng trưởng kinh tế (GDP) duy trì ở mức cao. Tốc độ tăng trưởng kinh tế năm 2015 của Quảng Ninh ước tăng 11%, cao nhất trong 7 tỉnh, thành phố thuộc vùng kinh tế trọng điểm Bắc Bộ và cao hơn mặt bằng chung của cả nước, đặc biệt là cao nhất trong những năm trở lại đây. </a:t>
            </a:r>
            <a:endParaRPr lang="en-SG" sz="2100"/>
          </a:p>
          <a:p>
            <a:pPr lvl="1">
              <a:lnSpc>
                <a:spcPct val="120000"/>
              </a:lnSpc>
            </a:pPr>
            <a:r>
              <a:rPr lang="en-US" sz="2100"/>
              <a:t>Bình quân GDP/người năm 2015 đạt 3.900 USD, gấp 1,76 lần so với năm 2010 và gấp 1,77 lần so với bình quân cả nước (2.200 USD).</a:t>
            </a:r>
            <a:endParaRPr lang="en-SG" sz="2100"/>
          </a:p>
          <a:p>
            <a:pPr>
              <a:lnSpc>
                <a:spcPct val="120000"/>
              </a:lnSpc>
            </a:pPr>
            <a:r>
              <a:rPr lang="en-US" sz="2100"/>
              <a:t>Cơ cấu ngành kinh tế và cơ cấu lãnh thổ có sự chuyển biến tích cực: tăng dần tỉ trọng của ngành công nghiệp, giảm dần tỉ trọng của ngành nông – lâm – ngư nghiệp. Trong tỉnh đã hình thành các vùng chuyên canh cây công nghiệp, cây ăn quả, các khu công nghiệp, cụm công nghiệp đã được hình thành và từng bước phát huy hiệu quả.</a:t>
            </a:r>
            <a:endParaRPr lang="en-SG" sz="2100"/>
          </a:p>
          <a:p>
            <a:pPr lvl="1">
              <a:lnSpc>
                <a:spcPct val="120000"/>
              </a:lnSpc>
            </a:pPr>
            <a:r>
              <a:rPr lang="en-US" sz="2100"/>
              <a:t>Tuy nhiên, kết cấu hạ tầng chưa đáp ứng được yêu cầu phát triển KT-XH. Nhiều loại tài nguyên đang bị khai thác quá mức. Chênh lệch về dân trí và đời sống giữa nông thôn- thành thị, miền núi- hải đảo.</a:t>
            </a:r>
            <a:endParaRPr lang="en-SG" sz="2100"/>
          </a:p>
          <a:p>
            <a:endParaRPr lang="en-SG" sz="2100"/>
          </a:p>
        </p:txBody>
      </p:sp>
      <p:sp>
        <p:nvSpPr>
          <p:cNvPr id="4" name="Date Placeholder 3"/>
          <p:cNvSpPr>
            <a:spLocks noGrp="1"/>
          </p:cNvSpPr>
          <p:nvPr>
            <p:ph type="dt" sz="half" idx="10"/>
          </p:nvPr>
        </p:nvSpPr>
        <p:spPr/>
        <p:txBody>
          <a:bodyPr/>
          <a:lstStyle/>
          <a:p>
            <a:fld id="{306BCB3E-7DF7-4AFE-A7C1-CD17D8594A8D}" type="datetime1">
              <a:rPr lang="en-SG" smtClean="0"/>
              <a:t>8/1/2017</a:t>
            </a:fld>
            <a:endParaRPr lang="en-SG"/>
          </a:p>
        </p:txBody>
      </p:sp>
      <p:sp>
        <p:nvSpPr>
          <p:cNvPr id="5" name="Slide Number Placeholder 4"/>
          <p:cNvSpPr>
            <a:spLocks noGrp="1"/>
          </p:cNvSpPr>
          <p:nvPr>
            <p:ph type="sldNum" sz="quarter" idx="12"/>
          </p:nvPr>
        </p:nvSpPr>
        <p:spPr/>
        <p:txBody>
          <a:bodyPr/>
          <a:lstStyle/>
          <a:p>
            <a:fld id="{987DB857-EA4D-4D92-90E1-191A65F287F1}" type="slidenum">
              <a:rPr lang="en-SG" smtClean="0"/>
              <a:t>14</a:t>
            </a:fld>
            <a:endParaRPr lang="en-SG"/>
          </a:p>
        </p:txBody>
      </p:sp>
    </p:spTree>
    <p:extLst>
      <p:ext uri="{BB962C8B-B14F-4D97-AF65-F5344CB8AC3E}">
        <p14:creationId xmlns:p14="http://schemas.microsoft.com/office/powerpoint/2010/main" val="2705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1000"/>
                                        <p:tgtEl>
                                          <p:spTgt spid="15">
                                            <p:txEl>
                                              <p:pRg st="2" end="2"/>
                                            </p:txEl>
                                          </p:spTgt>
                                        </p:tgtEl>
                                      </p:cBhvr>
                                    </p:animEffect>
                                    <p:anim calcmode="lin" valueType="num">
                                      <p:cBhvr>
                                        <p:cTn id="22"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1000"/>
                                        <p:tgtEl>
                                          <p:spTgt spid="15">
                                            <p:txEl>
                                              <p:pRg st="3" end="3"/>
                                            </p:txEl>
                                          </p:spTgt>
                                        </p:tgtEl>
                                      </p:cBhvr>
                                    </p:animEffect>
                                    <p:anim calcmode="lin" valueType="num">
                                      <p:cBhvr>
                                        <p:cTn id="29"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65448"/>
            <a:ext cx="8435280" cy="5487888"/>
          </a:xfrm>
        </p:spPr>
        <p:txBody>
          <a:bodyPr>
            <a:normAutofit fontScale="92500"/>
          </a:bodyPr>
          <a:lstStyle/>
          <a:p>
            <a:pPr>
              <a:lnSpc>
                <a:spcPct val="110000"/>
              </a:lnSpc>
            </a:pPr>
            <a:r>
              <a:rPr lang="en-US" sz="2800"/>
              <a:t>Các ngành kinh tế</a:t>
            </a:r>
            <a:endParaRPr lang="en-SG" sz="2800"/>
          </a:p>
          <a:p>
            <a:pPr lvl="1">
              <a:lnSpc>
                <a:spcPct val="110000"/>
              </a:lnSpc>
            </a:pPr>
            <a:r>
              <a:rPr lang="en-US" sz="2800"/>
              <a:t>Công nghiệp sản xuất than: chiếm &gt; 50% giá trị sản xuất công nghiệp toàn tỉnh. </a:t>
            </a:r>
            <a:endParaRPr lang="en-SG" sz="2800"/>
          </a:p>
          <a:p>
            <a:pPr lvl="1">
              <a:lnSpc>
                <a:spcPct val="110000"/>
              </a:lnSpc>
            </a:pPr>
            <a:r>
              <a:rPr lang="en-US" sz="2800" smtClean="0"/>
              <a:t>Công </a:t>
            </a:r>
            <a:r>
              <a:rPr lang="en-US" sz="2800"/>
              <a:t>nghiệp điện: chủ yếu là nhiệt điện, nhiệt điện Uông Bí: công suất &gt;100.000KW, nhiệt điện Cẩm Phả 300MW, ngoài ra có nhiệt điện Hoành Bồ, Mông Dương.</a:t>
            </a:r>
            <a:endParaRPr lang="en-SG" sz="2800"/>
          </a:p>
          <a:p>
            <a:pPr lvl="1">
              <a:lnSpc>
                <a:spcPct val="110000"/>
              </a:lnSpc>
            </a:pPr>
            <a:r>
              <a:rPr lang="en-US" sz="2800" smtClean="0"/>
              <a:t>Công </a:t>
            </a:r>
            <a:r>
              <a:rPr lang="en-US" sz="2800"/>
              <a:t>nghiệp vật liệu xây dựng:  sản xuất xi măng, gạch ngói, gốm sứ..</a:t>
            </a:r>
            <a:endParaRPr lang="en-SG" sz="2800"/>
          </a:p>
          <a:p>
            <a:pPr lvl="1">
              <a:lnSpc>
                <a:spcPct val="110000"/>
              </a:lnSpc>
            </a:pPr>
            <a:r>
              <a:rPr lang="en-US" sz="2800" smtClean="0"/>
              <a:t>Công </a:t>
            </a:r>
            <a:r>
              <a:rPr lang="en-US" sz="2800"/>
              <a:t>nghiệp đóng tàu: gồm các trung tâm công nghiệp đóng tàu tập trung ở Cái Lân (nhà máy đóng tàu Ba Lan và Hạ Long), Thuỷ An (Quảng Yên).</a:t>
            </a:r>
            <a:endParaRPr lang="en-SG" sz="2800"/>
          </a:p>
          <a:p>
            <a:endParaRPr lang="en-SG"/>
          </a:p>
        </p:txBody>
      </p:sp>
      <p:sp>
        <p:nvSpPr>
          <p:cNvPr id="4" name="Date Placeholder 3"/>
          <p:cNvSpPr>
            <a:spLocks noGrp="1"/>
          </p:cNvSpPr>
          <p:nvPr>
            <p:ph type="dt" sz="half" idx="10"/>
          </p:nvPr>
        </p:nvSpPr>
        <p:spPr/>
        <p:txBody>
          <a:bodyPr/>
          <a:lstStyle/>
          <a:p>
            <a:fld id="{306BCB3E-7DF7-4AFE-A7C1-CD17D8594A8D}" type="datetime1">
              <a:rPr lang="en-SG" smtClean="0"/>
              <a:t>8/1/2017</a:t>
            </a:fld>
            <a:endParaRPr lang="en-SG"/>
          </a:p>
        </p:txBody>
      </p:sp>
      <p:sp>
        <p:nvSpPr>
          <p:cNvPr id="5" name="Slide Number Placeholder 4"/>
          <p:cNvSpPr>
            <a:spLocks noGrp="1"/>
          </p:cNvSpPr>
          <p:nvPr>
            <p:ph type="sldNum" sz="quarter" idx="12"/>
          </p:nvPr>
        </p:nvSpPr>
        <p:spPr/>
        <p:txBody>
          <a:bodyPr/>
          <a:lstStyle/>
          <a:p>
            <a:fld id="{987DB857-EA4D-4D92-90E1-191A65F287F1}" type="slidenum">
              <a:rPr lang="en-SG" smtClean="0"/>
              <a:t>15</a:t>
            </a:fld>
            <a:endParaRPr lang="en-SG"/>
          </a:p>
        </p:txBody>
      </p:sp>
      <p:sp>
        <p:nvSpPr>
          <p:cNvPr id="6" name="Title 13"/>
          <p:cNvSpPr txBox="1">
            <a:spLocks/>
          </p:cNvSpPr>
          <p:nvPr/>
        </p:nvSpPr>
        <p:spPr>
          <a:xfrm>
            <a:off x="179512" y="186376"/>
            <a:ext cx="3034680" cy="578328"/>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smtClean="0">
                <a:solidFill>
                  <a:srgbClr val="FF0000"/>
                </a:solidFill>
              </a:rPr>
              <a:t>IV. Kinh tế</a:t>
            </a:r>
            <a:endParaRPr lang="en-SG" sz="3200">
              <a:solidFill>
                <a:srgbClr val="FF0000"/>
              </a:solidFill>
            </a:endParaRPr>
          </a:p>
        </p:txBody>
      </p:sp>
    </p:spTree>
    <p:extLst>
      <p:ext uri="{BB962C8B-B14F-4D97-AF65-F5344CB8AC3E}">
        <p14:creationId xmlns:p14="http://schemas.microsoft.com/office/powerpoint/2010/main" val="170166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 y="1052736"/>
            <a:ext cx="8867328" cy="4968552"/>
          </a:xfrm>
        </p:spPr>
        <p:txBody>
          <a:bodyPr>
            <a:normAutofit/>
          </a:bodyPr>
          <a:lstStyle/>
          <a:p>
            <a:r>
              <a:rPr lang="en-US"/>
              <a:t>Các ngành kinh tế</a:t>
            </a:r>
            <a:endParaRPr lang="en-SG"/>
          </a:p>
          <a:p>
            <a:pPr lvl="1"/>
            <a:r>
              <a:rPr lang="en-US"/>
              <a:t>Công nghiệp chế biến nông sản, thuỷ sản: làm nước mắm, sấy khô, đông lạnh, bia, nước ngọt giải khát, chế biến dầu thực vật, bột mì. </a:t>
            </a:r>
            <a:endParaRPr lang="en-SG"/>
          </a:p>
          <a:p>
            <a:pPr lvl="1"/>
            <a:r>
              <a:rPr lang="en-US" smtClean="0"/>
              <a:t>Các </a:t>
            </a:r>
            <a:r>
              <a:rPr lang="en-US"/>
              <a:t>ngành công nghiệp có vốn đầu tư nước ngoài.</a:t>
            </a:r>
            <a:endParaRPr lang="en-SG"/>
          </a:p>
          <a:p>
            <a:pPr lvl="1"/>
            <a:r>
              <a:rPr lang="en-US"/>
              <a:t>Phân bố công nghiệp: công nghiệp Quảng Ninh có sự phân hoá rõ rệt giữa miền Tây và miền Đông của tỉnh. </a:t>
            </a:r>
            <a:endParaRPr lang="vi-VN" smtClean="0"/>
          </a:p>
          <a:p>
            <a:pPr lvl="1"/>
            <a:r>
              <a:rPr lang="en-US" smtClean="0"/>
              <a:t>Hiện </a:t>
            </a:r>
            <a:r>
              <a:rPr lang="en-US"/>
              <a:t>nay đang hình thành các khu kinh tế ven biển với các chức năng khác nhau.</a:t>
            </a:r>
            <a:endParaRPr lang="en-SG"/>
          </a:p>
          <a:p>
            <a:pPr lvl="1"/>
            <a:r>
              <a:rPr lang="en-US"/>
              <a:t>Phương hướng phát triển công nghiệp của tỉnh: duy trì tốc độ phát triển gắn với xây dựng cơ sở hạ tầng, bảo vệ môi trường sinh thái</a:t>
            </a:r>
            <a:r>
              <a:rPr lang="en-US" smtClean="0"/>
              <a:t>.</a:t>
            </a:r>
          </a:p>
        </p:txBody>
      </p:sp>
      <p:sp>
        <p:nvSpPr>
          <p:cNvPr id="4" name="Date Placeholder 3"/>
          <p:cNvSpPr>
            <a:spLocks noGrp="1"/>
          </p:cNvSpPr>
          <p:nvPr>
            <p:ph type="dt" sz="half" idx="10"/>
          </p:nvPr>
        </p:nvSpPr>
        <p:spPr/>
        <p:txBody>
          <a:bodyPr/>
          <a:lstStyle/>
          <a:p>
            <a:fld id="{306BCB3E-7DF7-4AFE-A7C1-CD17D8594A8D}" type="datetime1">
              <a:rPr lang="en-SG" smtClean="0"/>
              <a:t>8/1/2017</a:t>
            </a:fld>
            <a:endParaRPr lang="en-SG"/>
          </a:p>
        </p:txBody>
      </p:sp>
      <p:sp>
        <p:nvSpPr>
          <p:cNvPr id="5" name="Slide Number Placeholder 4"/>
          <p:cNvSpPr>
            <a:spLocks noGrp="1"/>
          </p:cNvSpPr>
          <p:nvPr>
            <p:ph type="sldNum" sz="quarter" idx="12"/>
          </p:nvPr>
        </p:nvSpPr>
        <p:spPr/>
        <p:txBody>
          <a:bodyPr/>
          <a:lstStyle/>
          <a:p>
            <a:fld id="{987DB857-EA4D-4D92-90E1-191A65F287F1}" type="slidenum">
              <a:rPr lang="en-SG" smtClean="0"/>
              <a:t>16</a:t>
            </a:fld>
            <a:endParaRPr lang="en-SG"/>
          </a:p>
        </p:txBody>
      </p:sp>
      <p:sp>
        <p:nvSpPr>
          <p:cNvPr id="6" name="Title 13"/>
          <p:cNvSpPr txBox="1">
            <a:spLocks/>
          </p:cNvSpPr>
          <p:nvPr/>
        </p:nvSpPr>
        <p:spPr>
          <a:xfrm>
            <a:off x="179512" y="186376"/>
            <a:ext cx="3034680" cy="578328"/>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smtClean="0">
                <a:solidFill>
                  <a:srgbClr val="FF0000"/>
                </a:solidFill>
              </a:rPr>
              <a:t>IV. Kinh tế</a:t>
            </a:r>
            <a:endParaRPr lang="en-SG" sz="3200">
              <a:solidFill>
                <a:srgbClr val="FF0000"/>
              </a:solidFill>
            </a:endParaRPr>
          </a:p>
        </p:txBody>
      </p:sp>
    </p:spTree>
    <p:extLst>
      <p:ext uri="{BB962C8B-B14F-4D97-AF65-F5344CB8AC3E}">
        <p14:creationId xmlns:p14="http://schemas.microsoft.com/office/powerpoint/2010/main" val="218206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268760"/>
            <a:ext cx="8784976" cy="5040560"/>
          </a:xfrm>
        </p:spPr>
        <p:txBody>
          <a:bodyPr>
            <a:normAutofit/>
          </a:bodyPr>
          <a:lstStyle/>
          <a:p>
            <a:r>
              <a:rPr lang="en-US" sz="2800"/>
              <a:t>Các ngành kinh tế</a:t>
            </a:r>
            <a:endParaRPr lang="en-SG" sz="2800"/>
          </a:p>
          <a:p>
            <a:r>
              <a:rPr lang="en-US" sz="2800" smtClean="0"/>
              <a:t>Nông - lâm - </a:t>
            </a:r>
            <a:r>
              <a:rPr lang="en-US" sz="2800"/>
              <a:t>ngư </a:t>
            </a:r>
            <a:r>
              <a:rPr lang="en-US" sz="2800" smtClean="0"/>
              <a:t>nghiệp</a:t>
            </a:r>
          </a:p>
          <a:p>
            <a:pPr lvl="1"/>
            <a:r>
              <a:rPr lang="en-US" sz="2800" smtClean="0"/>
              <a:t> </a:t>
            </a:r>
            <a:r>
              <a:rPr lang="en-US" sz="2800"/>
              <a:t>Quảng Ninh có những thuận lợi để phát triển ngành đánh bắt, nuôi trồng thuỷ hải sản.</a:t>
            </a:r>
            <a:endParaRPr lang="en-SG" sz="2800"/>
          </a:p>
          <a:p>
            <a:pPr lvl="1"/>
            <a:r>
              <a:rPr lang="en-US" sz="2800" smtClean="0"/>
              <a:t>Ngành </a:t>
            </a:r>
            <a:r>
              <a:rPr lang="en-US" sz="2800"/>
              <a:t>trồng trọt: gồm cây lương thực (lúa, ngô), cây công nghiệp lâu năm (chè, quế, hồi...), cây ăn quả (nhãn, vải, na, cam, thanh long...).</a:t>
            </a:r>
            <a:endParaRPr lang="en-SG" sz="2800"/>
          </a:p>
          <a:p>
            <a:pPr lvl="1"/>
            <a:r>
              <a:rPr lang="en-US" sz="2800" smtClean="0"/>
              <a:t>Chăn </a:t>
            </a:r>
            <a:r>
              <a:rPr lang="en-US" sz="2800"/>
              <a:t>nuôi: khuyến khích phát triển chăn nuôi theo hướng sản xuất hàng hoá và qui mô công nghiệp.</a:t>
            </a:r>
            <a:endParaRPr lang="en-SG" sz="2800"/>
          </a:p>
          <a:p>
            <a:pPr lvl="1"/>
            <a:r>
              <a:rPr lang="en-US" sz="2800" smtClean="0"/>
              <a:t>Lâm </a:t>
            </a:r>
            <a:r>
              <a:rPr lang="en-US" sz="2800"/>
              <a:t>nghiệp: đẩy mạnh trồng rừng.</a:t>
            </a:r>
            <a:endParaRPr lang="en-SG" sz="2800"/>
          </a:p>
          <a:p>
            <a:endParaRPr lang="en-SG"/>
          </a:p>
        </p:txBody>
      </p:sp>
      <p:sp>
        <p:nvSpPr>
          <p:cNvPr id="4" name="Date Placeholder 3"/>
          <p:cNvSpPr>
            <a:spLocks noGrp="1"/>
          </p:cNvSpPr>
          <p:nvPr>
            <p:ph type="dt" sz="half" idx="10"/>
          </p:nvPr>
        </p:nvSpPr>
        <p:spPr/>
        <p:txBody>
          <a:bodyPr/>
          <a:lstStyle/>
          <a:p>
            <a:fld id="{306BCB3E-7DF7-4AFE-A7C1-CD17D8594A8D}" type="datetime1">
              <a:rPr lang="en-SG" smtClean="0"/>
              <a:t>8/1/2017</a:t>
            </a:fld>
            <a:endParaRPr lang="en-SG"/>
          </a:p>
        </p:txBody>
      </p:sp>
      <p:sp>
        <p:nvSpPr>
          <p:cNvPr id="5" name="Slide Number Placeholder 4"/>
          <p:cNvSpPr>
            <a:spLocks noGrp="1"/>
          </p:cNvSpPr>
          <p:nvPr>
            <p:ph type="sldNum" sz="quarter" idx="12"/>
          </p:nvPr>
        </p:nvSpPr>
        <p:spPr/>
        <p:txBody>
          <a:bodyPr/>
          <a:lstStyle/>
          <a:p>
            <a:fld id="{987DB857-EA4D-4D92-90E1-191A65F287F1}" type="slidenum">
              <a:rPr lang="en-SG" smtClean="0"/>
              <a:t>17</a:t>
            </a:fld>
            <a:endParaRPr lang="en-SG"/>
          </a:p>
        </p:txBody>
      </p:sp>
      <p:sp>
        <p:nvSpPr>
          <p:cNvPr id="6" name="Title 13"/>
          <p:cNvSpPr txBox="1">
            <a:spLocks/>
          </p:cNvSpPr>
          <p:nvPr/>
        </p:nvSpPr>
        <p:spPr>
          <a:xfrm>
            <a:off x="179512" y="402400"/>
            <a:ext cx="3034680" cy="578328"/>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smtClean="0">
                <a:solidFill>
                  <a:srgbClr val="FF0000"/>
                </a:solidFill>
              </a:rPr>
              <a:t>IV. Kinh tế</a:t>
            </a:r>
            <a:endParaRPr lang="en-SG" sz="3200">
              <a:solidFill>
                <a:srgbClr val="FF0000"/>
              </a:solidFill>
            </a:endParaRPr>
          </a:p>
        </p:txBody>
      </p:sp>
    </p:spTree>
    <p:extLst>
      <p:ext uri="{BB962C8B-B14F-4D97-AF65-F5344CB8AC3E}">
        <p14:creationId xmlns:p14="http://schemas.microsoft.com/office/powerpoint/2010/main" val="148223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95536" y="836712"/>
            <a:ext cx="4040188" cy="659352"/>
          </a:xfrm>
        </p:spPr>
        <p:txBody>
          <a:bodyPr/>
          <a:lstStyle/>
          <a:p>
            <a:r>
              <a:rPr lang="en-US"/>
              <a:t>Các ngành kinh </a:t>
            </a:r>
            <a:r>
              <a:rPr lang="en-US" smtClean="0"/>
              <a:t>tế</a:t>
            </a:r>
            <a:endParaRPr lang="en-SG"/>
          </a:p>
        </p:txBody>
      </p:sp>
      <p:sp>
        <p:nvSpPr>
          <p:cNvPr id="7" name="Content Placeholder 6"/>
          <p:cNvSpPr>
            <a:spLocks noGrp="1"/>
          </p:cNvSpPr>
          <p:nvPr>
            <p:ph sz="quarter" idx="2"/>
          </p:nvPr>
        </p:nvSpPr>
        <p:spPr>
          <a:xfrm>
            <a:off x="207616" y="1340768"/>
            <a:ext cx="3860328" cy="4896544"/>
          </a:xfrm>
        </p:spPr>
        <p:txBody>
          <a:bodyPr>
            <a:noAutofit/>
          </a:bodyPr>
          <a:lstStyle/>
          <a:p>
            <a:pPr>
              <a:lnSpc>
                <a:spcPct val="150000"/>
              </a:lnSpc>
            </a:pPr>
            <a:r>
              <a:rPr lang="nl-NL" sz="2400"/>
              <a:t>Thuỷ sản: Quảng Ninh là một trong 4 ngư trường lớn của cả nước. </a:t>
            </a:r>
            <a:endParaRPr lang="vi-VN" sz="2400" smtClean="0"/>
          </a:p>
          <a:p>
            <a:pPr>
              <a:lnSpc>
                <a:spcPct val="150000"/>
              </a:lnSpc>
            </a:pPr>
            <a:r>
              <a:rPr lang="nl-NL" sz="2400" smtClean="0"/>
              <a:t>Quảng </a:t>
            </a:r>
            <a:r>
              <a:rPr lang="nl-NL" sz="2400"/>
              <a:t>Ninh có đường bờ biển dài (250km), nhiều đảo đá, vũng nông... thuận lợi để phát triển đánh bắt, nuôi trồng và chế biến thuỷ hải sản</a:t>
            </a:r>
            <a:r>
              <a:rPr lang="nl-NL" sz="2400" smtClean="0"/>
              <a:t>.</a:t>
            </a:r>
            <a:endParaRPr lang="en-SG" sz="240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211960" y="238299"/>
            <a:ext cx="4739017" cy="3046685"/>
          </a:xfrm>
        </p:spPr>
      </p:pic>
      <p:sp>
        <p:nvSpPr>
          <p:cNvPr id="4" name="Date Placeholder 3"/>
          <p:cNvSpPr>
            <a:spLocks noGrp="1"/>
          </p:cNvSpPr>
          <p:nvPr>
            <p:ph type="dt" sz="half" idx="10"/>
          </p:nvPr>
        </p:nvSpPr>
        <p:spPr/>
        <p:txBody>
          <a:bodyPr/>
          <a:lstStyle/>
          <a:p>
            <a:fld id="{306BCB3E-7DF7-4AFE-A7C1-CD17D8594A8D}" type="datetime1">
              <a:rPr lang="en-SG" smtClean="0"/>
              <a:t>8/1/2017</a:t>
            </a:fld>
            <a:endParaRPr lang="en-SG"/>
          </a:p>
        </p:txBody>
      </p:sp>
      <p:sp>
        <p:nvSpPr>
          <p:cNvPr id="5" name="Slide Number Placeholder 4"/>
          <p:cNvSpPr>
            <a:spLocks noGrp="1"/>
          </p:cNvSpPr>
          <p:nvPr>
            <p:ph type="sldNum" sz="quarter" idx="12"/>
          </p:nvPr>
        </p:nvSpPr>
        <p:spPr/>
        <p:txBody>
          <a:bodyPr/>
          <a:lstStyle/>
          <a:p>
            <a:fld id="{987DB857-EA4D-4D92-90E1-191A65F287F1}" type="slidenum">
              <a:rPr lang="en-SG" smtClean="0"/>
              <a:t>18</a:t>
            </a:fld>
            <a:endParaRPr lang="en-SG"/>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4325" y="3429000"/>
            <a:ext cx="4778499" cy="3168352"/>
          </a:xfrm>
          <a:prstGeom prst="rect">
            <a:avLst/>
          </a:prstGeom>
        </p:spPr>
      </p:pic>
      <p:sp>
        <p:nvSpPr>
          <p:cNvPr id="9" name="Title 13"/>
          <p:cNvSpPr txBox="1">
            <a:spLocks/>
          </p:cNvSpPr>
          <p:nvPr/>
        </p:nvSpPr>
        <p:spPr>
          <a:xfrm>
            <a:off x="207616" y="332656"/>
            <a:ext cx="3034680" cy="578328"/>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smtClean="0">
                <a:solidFill>
                  <a:srgbClr val="FF0000"/>
                </a:solidFill>
              </a:rPr>
              <a:t>IV. Kinh tế</a:t>
            </a:r>
            <a:endParaRPr lang="en-SG" sz="3200">
              <a:solidFill>
                <a:srgbClr val="FF0000"/>
              </a:solidFill>
            </a:endParaRPr>
          </a:p>
        </p:txBody>
      </p:sp>
    </p:spTree>
    <p:extLst>
      <p:ext uri="{BB962C8B-B14F-4D97-AF65-F5344CB8AC3E}">
        <p14:creationId xmlns:p14="http://schemas.microsoft.com/office/powerpoint/2010/main" val="184999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539552" y="766968"/>
            <a:ext cx="4040188" cy="659352"/>
          </a:xfrm>
        </p:spPr>
        <p:txBody>
          <a:bodyPr/>
          <a:lstStyle/>
          <a:p>
            <a:r>
              <a:rPr lang="en-US"/>
              <a:t>Các ngành kinh </a:t>
            </a:r>
            <a:r>
              <a:rPr lang="en-US" smtClean="0"/>
              <a:t>tế</a:t>
            </a:r>
            <a:endParaRPr lang="en-SG"/>
          </a:p>
        </p:txBody>
      </p:sp>
      <p:sp>
        <p:nvSpPr>
          <p:cNvPr id="7" name="Content Placeholder 6"/>
          <p:cNvSpPr>
            <a:spLocks noGrp="1"/>
          </p:cNvSpPr>
          <p:nvPr>
            <p:ph sz="quarter" idx="2"/>
          </p:nvPr>
        </p:nvSpPr>
        <p:spPr>
          <a:xfrm>
            <a:off x="107504" y="1412776"/>
            <a:ext cx="4040188" cy="5184576"/>
          </a:xfrm>
        </p:spPr>
        <p:txBody>
          <a:bodyPr>
            <a:normAutofit/>
          </a:bodyPr>
          <a:lstStyle/>
          <a:p>
            <a:pPr algn="just"/>
            <a:r>
              <a:rPr lang="nl-NL" sz="2500"/>
              <a:t>Ngành dịch vụ ở Quảng Ninh rất đa dạng bao gồm hoạt động thương mại, du lịch, giao thông vận tải và bưu chính viễn thông.</a:t>
            </a:r>
            <a:endParaRPr lang="en-SG" sz="2500"/>
          </a:p>
          <a:p>
            <a:pPr algn="just"/>
            <a:r>
              <a:rPr lang="nl-NL" sz="2500"/>
              <a:t>Tỉnh Quảng Ninh đang tích cực đầu tư xây dựng cơ sở vật chất cho các hoạt động thương mại (hệ thống siêu thị, trung tâm thương mại, chợ…). Hai trung tâm thương mại lớn là Hạ Long và Móng Cái.</a:t>
            </a:r>
            <a:endParaRPr lang="en-SG" sz="2500"/>
          </a:p>
          <a:p>
            <a:endParaRPr lang="en-SG"/>
          </a:p>
        </p:txBody>
      </p:sp>
      <p:sp>
        <p:nvSpPr>
          <p:cNvPr id="4" name="Date Placeholder 3"/>
          <p:cNvSpPr>
            <a:spLocks noGrp="1"/>
          </p:cNvSpPr>
          <p:nvPr>
            <p:ph type="dt" sz="half" idx="10"/>
          </p:nvPr>
        </p:nvSpPr>
        <p:spPr/>
        <p:txBody>
          <a:bodyPr/>
          <a:lstStyle/>
          <a:p>
            <a:fld id="{306BCB3E-7DF7-4AFE-A7C1-CD17D8594A8D}" type="datetime1">
              <a:rPr lang="en-SG" smtClean="0"/>
              <a:t>8/1/2017</a:t>
            </a:fld>
            <a:endParaRPr lang="en-SG"/>
          </a:p>
        </p:txBody>
      </p:sp>
      <p:sp>
        <p:nvSpPr>
          <p:cNvPr id="5" name="Slide Number Placeholder 4"/>
          <p:cNvSpPr>
            <a:spLocks noGrp="1"/>
          </p:cNvSpPr>
          <p:nvPr>
            <p:ph type="sldNum" sz="quarter" idx="12"/>
          </p:nvPr>
        </p:nvSpPr>
        <p:spPr/>
        <p:txBody>
          <a:bodyPr/>
          <a:lstStyle/>
          <a:p>
            <a:fld id="{987DB857-EA4D-4D92-90E1-191A65F287F1}" type="slidenum">
              <a:rPr lang="en-SG" smtClean="0"/>
              <a:t>19</a:t>
            </a:fld>
            <a:endParaRPr lang="en-SG"/>
          </a:p>
        </p:txBody>
      </p:sp>
      <p:pic>
        <p:nvPicPr>
          <p:cNvPr id="1028" name="Picture 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290937" y="188640"/>
            <a:ext cx="474416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7149" y="3645024"/>
            <a:ext cx="4615945"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3"/>
          <p:cNvSpPr txBox="1">
            <a:spLocks/>
          </p:cNvSpPr>
          <p:nvPr/>
        </p:nvSpPr>
        <p:spPr>
          <a:xfrm>
            <a:off x="207616" y="188640"/>
            <a:ext cx="3034680" cy="578328"/>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smtClean="0">
                <a:solidFill>
                  <a:srgbClr val="FF0000"/>
                </a:solidFill>
              </a:rPr>
              <a:t>IV. Kinh tế</a:t>
            </a:r>
            <a:endParaRPr lang="en-SG" sz="3200">
              <a:solidFill>
                <a:srgbClr val="FF0000"/>
              </a:solidFill>
            </a:endParaRPr>
          </a:p>
        </p:txBody>
      </p:sp>
    </p:spTree>
    <p:extLst>
      <p:ext uri="{BB962C8B-B14F-4D97-AF65-F5344CB8AC3E}">
        <p14:creationId xmlns:p14="http://schemas.microsoft.com/office/powerpoint/2010/main" val="184181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808913" y="-26988"/>
            <a:ext cx="1371600" cy="129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8"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V="1">
            <a:off x="7850188"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18"/>
          <p:cNvSpPr>
            <a:spLocks noChangeArrowheads="1" noChangeShapeType="1" noTextEdit="1"/>
          </p:cNvSpPr>
          <p:nvPr/>
        </p:nvSpPr>
        <p:spPr bwMode="auto">
          <a:xfrm>
            <a:off x="539750" y="1530350"/>
            <a:ext cx="8012113" cy="5327650"/>
          </a:xfrm>
          <a:prstGeom prst="rect">
            <a:avLst/>
          </a:prstGeom>
        </p:spPr>
        <p:txBody>
          <a:bodyPr spcFirstLastPara="1" wrap="none" fromWordArt="1">
            <a:prstTxWarp prst="textArchUp">
              <a:avLst>
                <a:gd name="adj" fmla="val 10035819"/>
              </a:avLst>
            </a:prstTxWarp>
          </a:bodyPr>
          <a:lstStyle/>
          <a:p>
            <a:pPr algn="ctr"/>
            <a:endParaRPr lang="en-US" sz="4800" b="1" kern="10">
              <a:ln w="9525">
                <a:solidFill>
                  <a:srgbClr val="FF0000"/>
                </a:solidFill>
                <a:round/>
                <a:headEnd/>
                <a:tailEnd/>
              </a:ln>
              <a:solidFill>
                <a:srgbClr val="000066"/>
              </a:solidFill>
              <a:latin typeface="Times New Roman"/>
              <a:cs typeface="Times New Roman"/>
            </a:endParaRPr>
          </a:p>
        </p:txBody>
      </p:sp>
      <p:sp>
        <p:nvSpPr>
          <p:cNvPr id="6169" name="WordArt 25"/>
          <p:cNvSpPr>
            <a:spLocks noChangeArrowheads="1" noChangeShapeType="1" noTextEdit="1"/>
          </p:cNvSpPr>
          <p:nvPr/>
        </p:nvSpPr>
        <p:spPr bwMode="auto">
          <a:xfrm>
            <a:off x="486968" y="911512"/>
            <a:ext cx="8064895" cy="707565"/>
          </a:xfrm>
          <a:prstGeom prst="rect">
            <a:avLst/>
          </a:prstGeom>
        </p:spPr>
        <p:txBody>
          <a:bodyPr wrap="none" fromWordArt="1">
            <a:prstTxWarp prst="textPlain">
              <a:avLst>
                <a:gd name="adj" fmla="val 50000"/>
              </a:avLst>
            </a:prstTxWarp>
          </a:bodyPr>
          <a:lstStyle/>
          <a:p>
            <a:pPr>
              <a:defRPr/>
            </a:pPr>
            <a:r>
              <a:rPr lang="en-SG" sz="2800" b="1" kern="10" smtClean="0">
                <a:ln w="12700">
                  <a:solidFill>
                    <a:srgbClr val="FF0000"/>
                  </a:solidFill>
                  <a:round/>
                  <a:headEnd/>
                  <a:tailEnd/>
                </a:ln>
                <a:solidFill>
                  <a:srgbClr val="660066">
                    <a:alpha val="50195"/>
                  </a:srgbClr>
                </a:solidFill>
                <a:effectLst>
                  <a:outerShdw dist="45791" dir="2021404" algn="ctr" rotWithShape="0">
                    <a:srgbClr val="9999FF"/>
                  </a:outerShdw>
                </a:effectLst>
                <a:cs typeface="Times New Roman"/>
              </a:rPr>
              <a:t>KHÁI </a:t>
            </a:r>
            <a:r>
              <a:rPr lang="en-SG" sz="2800" b="1" kern="10">
                <a:ln w="12700">
                  <a:solidFill>
                    <a:srgbClr val="FF0000"/>
                  </a:solidFill>
                  <a:round/>
                  <a:headEnd/>
                  <a:tailEnd/>
                </a:ln>
                <a:solidFill>
                  <a:srgbClr val="660066">
                    <a:alpha val="50195"/>
                  </a:srgbClr>
                </a:solidFill>
                <a:effectLst>
                  <a:outerShdw dist="45791" dir="2021404" algn="ctr" rotWithShape="0">
                    <a:srgbClr val="9999FF"/>
                  </a:outerShdw>
                </a:effectLst>
                <a:cs typeface="Times New Roman"/>
              </a:rPr>
              <a:t>QUÁT ĐỊA LÍ TỈNH QUẢNG </a:t>
            </a:r>
            <a:r>
              <a:rPr lang="en-SG" sz="2800" b="1" kern="10" smtClean="0">
                <a:ln w="12700">
                  <a:solidFill>
                    <a:srgbClr val="FF0000"/>
                  </a:solidFill>
                  <a:round/>
                  <a:headEnd/>
                  <a:tailEnd/>
                </a:ln>
                <a:solidFill>
                  <a:srgbClr val="660066">
                    <a:alpha val="50195"/>
                  </a:srgbClr>
                </a:solidFill>
                <a:effectLst>
                  <a:outerShdw dist="45791" dir="2021404" algn="ctr" rotWithShape="0">
                    <a:srgbClr val="9999FF"/>
                  </a:outerShdw>
                </a:effectLst>
                <a:cs typeface="Times New Roman"/>
              </a:rPr>
              <a:t>NINH</a:t>
            </a:r>
            <a:endParaRPr lang="en-US" sz="2800" b="1" kern="10">
              <a:ln w="12700">
                <a:solidFill>
                  <a:srgbClr val="FF0000"/>
                </a:solidFill>
                <a:round/>
                <a:headEnd/>
                <a:tailEnd/>
              </a:ln>
              <a:solidFill>
                <a:srgbClr val="660066">
                  <a:alpha val="50195"/>
                </a:srgbClr>
              </a:solidFill>
              <a:effectLst>
                <a:outerShdw dist="45791" dir="2021404" algn="ctr" rotWithShape="0">
                  <a:srgbClr val="9999FF"/>
                </a:outerShdw>
              </a:effectLst>
              <a:cs typeface="Times New Roman"/>
            </a:endParaRPr>
          </a:p>
        </p:txBody>
      </p:sp>
      <p:pic>
        <p:nvPicPr>
          <p:cNvPr id="3079"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V="1">
            <a:off x="7850188"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H="1">
            <a:off x="-30162" y="44450"/>
            <a:ext cx="1371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71600" y="326737"/>
            <a:ext cx="1296144" cy="584775"/>
          </a:xfrm>
          <a:prstGeom prst="rect">
            <a:avLst/>
          </a:prstGeom>
        </p:spPr>
        <p:txBody>
          <a:bodyPr wrap="square">
            <a:spAutoFit/>
          </a:bodyPr>
          <a:lstStyle/>
          <a:p>
            <a:r>
              <a:rPr lang="en-US" sz="3200" kern="10">
                <a:ln w="12700">
                  <a:solidFill>
                    <a:srgbClr val="FF0000"/>
                  </a:solidFill>
                  <a:round/>
                  <a:headEnd/>
                  <a:tailEnd/>
                </a:ln>
                <a:solidFill>
                  <a:srgbClr val="660066">
                    <a:alpha val="50195"/>
                  </a:srgbClr>
                </a:solidFill>
                <a:effectLst>
                  <a:outerShdw dist="45791" dir="2021404" algn="ctr" rotWithShape="0">
                    <a:srgbClr val="9999FF"/>
                  </a:outerShdw>
                </a:effectLst>
                <a:latin typeface="Times New Roman" pitchFamily="18" charset="0"/>
                <a:cs typeface="Times New Roman" pitchFamily="18" charset="0"/>
              </a:rPr>
              <a:t>Bài 3</a:t>
            </a:r>
            <a:r>
              <a:rPr lang="en-US" sz="3200" kern="10">
                <a:ln w="12700">
                  <a:solidFill>
                    <a:srgbClr val="FF0000"/>
                  </a:solidFill>
                  <a:round/>
                  <a:headEnd/>
                  <a:tailEnd/>
                </a:ln>
                <a:solidFill>
                  <a:srgbClr val="660066">
                    <a:alpha val="50195"/>
                  </a:srgbClr>
                </a:solidFill>
                <a:latin typeface="Times New Roman" pitchFamily="18" charset="0"/>
                <a:cs typeface="Times New Roman" pitchFamily="18" charset="0"/>
              </a:rPr>
              <a:t>: </a:t>
            </a:r>
            <a:endParaRPr lang="en-US" sz="3200"/>
          </a:p>
        </p:txBody>
      </p:sp>
      <p:sp>
        <p:nvSpPr>
          <p:cNvPr id="16" name="Title 1"/>
          <p:cNvSpPr txBox="1">
            <a:spLocks/>
          </p:cNvSpPr>
          <p:nvPr/>
        </p:nvSpPr>
        <p:spPr>
          <a:xfrm>
            <a:off x="181744" y="1812268"/>
            <a:ext cx="3814192" cy="504056"/>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vi-VN" sz="2800" b="1" smtClean="0">
                <a:solidFill>
                  <a:srgbClr val="FF0000"/>
                </a:solidFill>
                <a:latin typeface="+mn-lt"/>
              </a:rPr>
              <a:t>I. Vị trí địa lí lãnh thổ</a:t>
            </a:r>
            <a:endParaRPr lang="en-SG" sz="2800" b="1">
              <a:solidFill>
                <a:srgbClr val="FF0000"/>
              </a:solidFill>
              <a:latin typeface="+mn-lt"/>
            </a:endParaRPr>
          </a:p>
        </p:txBody>
      </p:sp>
      <p:sp>
        <p:nvSpPr>
          <p:cNvPr id="17" name="Title 6"/>
          <p:cNvSpPr txBox="1">
            <a:spLocks/>
          </p:cNvSpPr>
          <p:nvPr/>
        </p:nvSpPr>
        <p:spPr>
          <a:xfrm>
            <a:off x="107504" y="2348880"/>
            <a:ext cx="8712968" cy="432048"/>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SG" sz="3200" b="1" smtClean="0">
                <a:solidFill>
                  <a:srgbClr val="FF0000"/>
                </a:solidFill>
                <a:latin typeface="+mn-lt"/>
              </a:rPr>
              <a:t>II. Điều kiện tự nhiên và tài</a:t>
            </a:r>
            <a:r>
              <a:rPr lang="vi-VN" sz="3200" b="1" smtClean="0">
                <a:solidFill>
                  <a:srgbClr val="FF0000"/>
                </a:solidFill>
                <a:latin typeface="+mn-lt"/>
              </a:rPr>
              <a:t> </a:t>
            </a:r>
            <a:r>
              <a:rPr lang="en-SG" sz="3200" b="1" smtClean="0">
                <a:solidFill>
                  <a:srgbClr val="FF0000"/>
                </a:solidFill>
                <a:latin typeface="+mn-lt"/>
              </a:rPr>
              <a:t>nguyên thiên nhiên</a:t>
            </a:r>
            <a:endParaRPr lang="en-SG" sz="3200" b="1">
              <a:solidFill>
                <a:srgbClr val="FF0000"/>
              </a:solidFill>
              <a:latin typeface="+mn-lt"/>
            </a:endParaRPr>
          </a:p>
        </p:txBody>
      </p:sp>
      <p:sp>
        <p:nvSpPr>
          <p:cNvPr id="18" name="Title 1"/>
          <p:cNvSpPr txBox="1">
            <a:spLocks/>
          </p:cNvSpPr>
          <p:nvPr/>
        </p:nvSpPr>
        <p:spPr>
          <a:xfrm>
            <a:off x="251520" y="4653136"/>
            <a:ext cx="4978896" cy="504056"/>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nl-NL" sz="3200" b="1" smtClean="0">
                <a:solidFill>
                  <a:srgbClr val="FF0000"/>
                </a:solidFill>
                <a:latin typeface="+mn-lt"/>
              </a:rPr>
              <a:t>III. Dân cư lao động</a:t>
            </a:r>
            <a:endParaRPr lang="en-SG" sz="3200" b="1">
              <a:solidFill>
                <a:srgbClr val="FF0000"/>
              </a:solidFill>
              <a:latin typeface="+mn-lt"/>
            </a:endParaRPr>
          </a:p>
        </p:txBody>
      </p:sp>
      <p:sp>
        <p:nvSpPr>
          <p:cNvPr id="19" name="Title 13"/>
          <p:cNvSpPr txBox="1">
            <a:spLocks/>
          </p:cNvSpPr>
          <p:nvPr/>
        </p:nvSpPr>
        <p:spPr>
          <a:xfrm>
            <a:off x="326510" y="5157192"/>
            <a:ext cx="3034680" cy="578328"/>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smtClean="0">
                <a:solidFill>
                  <a:srgbClr val="FF0000"/>
                </a:solidFill>
                <a:latin typeface="+mn-lt"/>
              </a:rPr>
              <a:t>IV. Kinh tế</a:t>
            </a:r>
            <a:endParaRPr lang="en-SG" sz="3200">
              <a:solidFill>
                <a:srgbClr val="FF0000"/>
              </a:solidFill>
              <a:latin typeface="+mn-lt"/>
            </a:endParaRPr>
          </a:p>
        </p:txBody>
      </p:sp>
      <p:sp>
        <p:nvSpPr>
          <p:cNvPr id="3" name="Rectangle 2"/>
          <p:cNvSpPr/>
          <p:nvPr/>
        </p:nvSpPr>
        <p:spPr>
          <a:xfrm>
            <a:off x="559222" y="2998207"/>
            <a:ext cx="1789272" cy="628890"/>
          </a:xfrm>
          <a:prstGeom prst="rect">
            <a:avLst/>
          </a:prstGeom>
        </p:spPr>
        <p:txBody>
          <a:bodyPr wrap="none">
            <a:spAutoFit/>
          </a:bodyPr>
          <a:lstStyle/>
          <a:p>
            <a:pPr>
              <a:lnSpc>
                <a:spcPct val="140000"/>
              </a:lnSpc>
            </a:pPr>
            <a:r>
              <a:rPr lang="nl-NL" sz="2800">
                <a:solidFill>
                  <a:srgbClr val="002060"/>
                </a:solidFill>
              </a:rPr>
              <a:t>1. Địa hình</a:t>
            </a:r>
            <a:endParaRPr lang="en-SG" sz="2800">
              <a:solidFill>
                <a:srgbClr val="002060"/>
              </a:solidFill>
            </a:endParaRPr>
          </a:p>
        </p:txBody>
      </p:sp>
      <p:sp>
        <p:nvSpPr>
          <p:cNvPr id="21" name="Title 6"/>
          <p:cNvSpPr txBox="1">
            <a:spLocks/>
          </p:cNvSpPr>
          <p:nvPr/>
        </p:nvSpPr>
        <p:spPr>
          <a:xfrm>
            <a:off x="2665185" y="3101568"/>
            <a:ext cx="2314600" cy="650336"/>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nl-NL" sz="2800" smtClean="0">
                <a:solidFill>
                  <a:srgbClr val="002060"/>
                </a:solidFill>
                <a:latin typeface="+mn-lt"/>
                <a:ea typeface="+mn-ea"/>
                <a:cs typeface="+mn-cs"/>
              </a:rPr>
              <a:t>2. Khí hậu</a:t>
            </a:r>
            <a:endParaRPr lang="en-SG" sz="2800">
              <a:solidFill>
                <a:srgbClr val="002060"/>
              </a:solidFill>
              <a:latin typeface="+mn-lt"/>
              <a:ea typeface="+mn-ea"/>
              <a:cs typeface="+mn-cs"/>
            </a:endParaRPr>
          </a:p>
        </p:txBody>
      </p:sp>
      <p:sp>
        <p:nvSpPr>
          <p:cNvPr id="22" name="Title 1"/>
          <p:cNvSpPr txBox="1">
            <a:spLocks/>
          </p:cNvSpPr>
          <p:nvPr/>
        </p:nvSpPr>
        <p:spPr>
          <a:xfrm>
            <a:off x="4752020" y="3101568"/>
            <a:ext cx="4536504" cy="749386"/>
          </a:xfrm>
          <a:prstGeom prst="rect">
            <a:avLst/>
          </a:prstGeom>
        </p:spPr>
        <p:txBody>
          <a:bodyPr>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nl-NL" sz="2800" smtClean="0">
                <a:solidFill>
                  <a:srgbClr val="002060"/>
                </a:solidFill>
                <a:latin typeface="+mn-lt"/>
              </a:rPr>
              <a:t>3. Sông ngòi, hồ đầm</a:t>
            </a:r>
            <a:endParaRPr lang="en-SG" sz="2800">
              <a:solidFill>
                <a:srgbClr val="002060"/>
              </a:solidFill>
              <a:latin typeface="+mn-lt"/>
            </a:endParaRPr>
          </a:p>
        </p:txBody>
      </p:sp>
      <p:sp>
        <p:nvSpPr>
          <p:cNvPr id="23" name="Title 5"/>
          <p:cNvSpPr txBox="1">
            <a:spLocks/>
          </p:cNvSpPr>
          <p:nvPr/>
        </p:nvSpPr>
        <p:spPr>
          <a:xfrm>
            <a:off x="539750" y="3627097"/>
            <a:ext cx="2341161" cy="471448"/>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nl-NL" sz="2800" smtClean="0">
                <a:solidFill>
                  <a:srgbClr val="002060"/>
                </a:solidFill>
                <a:latin typeface="+mn-lt"/>
              </a:rPr>
              <a:t>4. Đất đai</a:t>
            </a:r>
            <a:endParaRPr lang="en-SG" sz="2800">
              <a:solidFill>
                <a:srgbClr val="002060"/>
              </a:solidFill>
              <a:latin typeface="+mn-lt"/>
            </a:endParaRPr>
          </a:p>
        </p:txBody>
      </p:sp>
      <p:sp>
        <p:nvSpPr>
          <p:cNvPr id="24" name="Title 5"/>
          <p:cNvSpPr txBox="1">
            <a:spLocks/>
          </p:cNvSpPr>
          <p:nvPr/>
        </p:nvSpPr>
        <p:spPr>
          <a:xfrm>
            <a:off x="2771800" y="3722727"/>
            <a:ext cx="2437432" cy="471448"/>
          </a:xfrm>
          <a:prstGeom prst="rect">
            <a:avLst/>
          </a:prstGeom>
        </p:spPr>
        <p:txBody>
          <a:bodyPr vert="horz" lIns="0" rIns="0" bIns="0" anchor="b">
            <a:normAutofit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nl-NL" sz="2800">
                <a:solidFill>
                  <a:srgbClr val="002060"/>
                </a:solidFill>
                <a:latin typeface="+mn-lt"/>
              </a:rPr>
              <a:t>5. Sinh </a:t>
            </a:r>
            <a:r>
              <a:rPr lang="nl-NL" sz="2800" smtClean="0">
                <a:solidFill>
                  <a:srgbClr val="002060"/>
                </a:solidFill>
                <a:latin typeface="+mn-lt"/>
              </a:rPr>
              <a:t>vật</a:t>
            </a:r>
            <a:endParaRPr lang="en-SG" sz="2800">
              <a:solidFill>
                <a:srgbClr val="002060"/>
              </a:solidFill>
              <a:latin typeface="+mn-lt"/>
            </a:endParaRPr>
          </a:p>
        </p:txBody>
      </p:sp>
      <p:sp>
        <p:nvSpPr>
          <p:cNvPr id="25" name="Title 1"/>
          <p:cNvSpPr txBox="1">
            <a:spLocks/>
          </p:cNvSpPr>
          <p:nvPr/>
        </p:nvSpPr>
        <p:spPr>
          <a:xfrm>
            <a:off x="4788024" y="3762184"/>
            <a:ext cx="2483441" cy="672721"/>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smtClean="0">
                <a:solidFill>
                  <a:srgbClr val="002060"/>
                </a:solidFill>
                <a:latin typeface="+mn-lt"/>
              </a:rPr>
              <a:t>6. Khoáng sản</a:t>
            </a:r>
            <a:endParaRPr lang="en-SG" sz="2800">
              <a:solidFill>
                <a:srgbClr val="002060"/>
              </a:solidFill>
              <a:latin typeface="+mn-lt"/>
            </a:endParaRPr>
          </a:p>
        </p:txBody>
      </p:sp>
      <p:sp>
        <p:nvSpPr>
          <p:cNvPr id="26" name="Title 5"/>
          <p:cNvSpPr txBox="1">
            <a:spLocks/>
          </p:cNvSpPr>
          <p:nvPr/>
        </p:nvSpPr>
        <p:spPr>
          <a:xfrm>
            <a:off x="559222" y="4149080"/>
            <a:ext cx="5925344" cy="504056"/>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00" smtClean="0">
                <a:solidFill>
                  <a:srgbClr val="002060"/>
                </a:solidFill>
                <a:latin typeface="+mn-lt"/>
              </a:rPr>
              <a:t>7. Tài nguyên biển và du lịch</a:t>
            </a:r>
            <a:endParaRPr lang="en-SG" sz="2800">
              <a:solidFill>
                <a:srgbClr val="002060"/>
              </a:solidFill>
              <a:latin typeface="+mn-lt"/>
            </a:endParaRPr>
          </a:p>
        </p:txBody>
      </p:sp>
    </p:spTree>
    <p:extLst>
      <p:ext uri="{BB962C8B-B14F-4D97-AF65-F5344CB8AC3E}">
        <p14:creationId xmlns:p14="http://schemas.microsoft.com/office/powerpoint/2010/main" val="1626712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6169"/>
                                        </p:tgtEl>
                                        <p:attrNameLst>
                                          <p:attrName>style.visibility</p:attrName>
                                        </p:attrNameLst>
                                      </p:cBhvr>
                                      <p:to>
                                        <p:strVal val="visible"/>
                                      </p:to>
                                    </p:set>
                                    <p:animEffect transition="in" filter="barn(inVertical)">
                                      <p:cBhvr>
                                        <p:cTn id="7" dur="500"/>
                                        <p:tgtEl>
                                          <p:spTgt spid="6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209948" y="1605032"/>
            <a:ext cx="4038600" cy="4848304"/>
          </a:xfrm>
        </p:spPr>
        <p:txBody>
          <a:bodyPr>
            <a:noAutofit/>
          </a:bodyPr>
          <a:lstStyle/>
          <a:p>
            <a:r>
              <a:rPr lang="nl-NL" sz="2800"/>
              <a:t>Quảng Ninh có tiềm năng du lịch tương đối phong phú, đa dạng và đang được khai thác để phục vụ công cuộc đổi mới kinh tế - xã hội. Hiện nay tỉnh Quảng Ninh đang xây dựng để đưa du lịch trở thành ngành kinh tế mũi nhọn của tỉnh.</a:t>
            </a:r>
            <a:endParaRPr lang="en-SG" sz="2800"/>
          </a:p>
          <a:p>
            <a:endParaRPr lang="en-SG" sz="2800"/>
          </a:p>
        </p:txBody>
      </p:sp>
      <p:sp>
        <p:nvSpPr>
          <p:cNvPr id="11" name="Content Placeholder 10"/>
          <p:cNvSpPr>
            <a:spLocks noGrp="1"/>
          </p:cNvSpPr>
          <p:nvPr>
            <p:ph sz="half" idx="2"/>
          </p:nvPr>
        </p:nvSpPr>
        <p:spPr>
          <a:xfrm>
            <a:off x="4427984" y="1416364"/>
            <a:ext cx="4320480" cy="5014157"/>
          </a:xfrm>
        </p:spPr>
        <p:txBody>
          <a:bodyPr>
            <a:normAutofit/>
          </a:bodyPr>
          <a:lstStyle/>
          <a:p>
            <a:r>
              <a:rPr lang="nl-NL"/>
              <a:t>Định hướng phát triển kinh tế - xã hội của tỉnh Quảng Ninh đến năm 2020: chú trọng phát triển nguồn nhân lực chất lượng cao, ưu tiên tập trung cho các ngành công nghiệp, thương mại, dịch vụ, sản xuất nông, lâm, ngư nghiệp với hàm lượng khoa học công nghệ cao trong sản phẩm, những ngành kinh tế biển có lợi thế.</a:t>
            </a:r>
            <a:endParaRPr lang="en-SG"/>
          </a:p>
          <a:p>
            <a:pPr marL="0" indent="0">
              <a:buNone/>
            </a:pPr>
            <a:endParaRPr lang="en-SG"/>
          </a:p>
        </p:txBody>
      </p:sp>
      <p:sp>
        <p:nvSpPr>
          <p:cNvPr id="4" name="Date Placeholder 3"/>
          <p:cNvSpPr>
            <a:spLocks noGrp="1"/>
          </p:cNvSpPr>
          <p:nvPr>
            <p:ph type="dt" sz="half" idx="10"/>
          </p:nvPr>
        </p:nvSpPr>
        <p:spPr/>
        <p:txBody>
          <a:bodyPr/>
          <a:lstStyle/>
          <a:p>
            <a:fld id="{306BCB3E-7DF7-4AFE-A7C1-CD17D8594A8D}" type="datetime1">
              <a:rPr lang="en-SG" smtClean="0"/>
              <a:t>8/1/2017</a:t>
            </a:fld>
            <a:endParaRPr lang="en-SG"/>
          </a:p>
        </p:txBody>
      </p:sp>
      <p:sp>
        <p:nvSpPr>
          <p:cNvPr id="5" name="Slide Number Placeholder 4"/>
          <p:cNvSpPr>
            <a:spLocks noGrp="1"/>
          </p:cNvSpPr>
          <p:nvPr>
            <p:ph type="sldNum" sz="quarter" idx="12"/>
          </p:nvPr>
        </p:nvSpPr>
        <p:spPr/>
        <p:txBody>
          <a:bodyPr/>
          <a:lstStyle/>
          <a:p>
            <a:fld id="{987DB857-EA4D-4D92-90E1-191A65F287F1}" type="slidenum">
              <a:rPr lang="en-SG" smtClean="0"/>
              <a:t>20</a:t>
            </a:fld>
            <a:endParaRPr lang="en-SG"/>
          </a:p>
        </p:txBody>
      </p:sp>
      <p:sp>
        <p:nvSpPr>
          <p:cNvPr id="8" name="Title 13"/>
          <p:cNvSpPr txBox="1">
            <a:spLocks/>
          </p:cNvSpPr>
          <p:nvPr/>
        </p:nvSpPr>
        <p:spPr>
          <a:xfrm>
            <a:off x="207616" y="332656"/>
            <a:ext cx="3034680" cy="578328"/>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smtClean="0">
                <a:solidFill>
                  <a:srgbClr val="FF0000"/>
                </a:solidFill>
              </a:rPr>
              <a:t>IV. Kinh tế</a:t>
            </a:r>
            <a:endParaRPr lang="en-SG" sz="3200">
              <a:solidFill>
                <a:srgbClr val="FF0000"/>
              </a:solidFill>
            </a:endParaRPr>
          </a:p>
        </p:txBody>
      </p:sp>
      <p:sp>
        <p:nvSpPr>
          <p:cNvPr id="9" name="Text Placeholder 5"/>
          <p:cNvSpPr txBox="1">
            <a:spLocks/>
          </p:cNvSpPr>
          <p:nvPr/>
        </p:nvSpPr>
        <p:spPr>
          <a:xfrm>
            <a:off x="395536" y="946548"/>
            <a:ext cx="4040188" cy="659352"/>
          </a:xfrm>
          <a:prstGeom prst="rect">
            <a:avLst/>
          </a:prstGeom>
        </p:spPr>
        <p:txBody>
          <a:bodyPr vert="horz">
            <a:normAutofit/>
          </a:bodyPr>
          <a:lstStyle>
            <a:lvl1pPr marL="274320" indent="-274320" algn="just" rtl="0" eaLnBrk="1" latinLnBrk="0" hangingPunct="1">
              <a:spcBef>
                <a:spcPct val="20000"/>
              </a:spcBef>
              <a:buClr>
                <a:schemeClr val="accent3"/>
              </a:buClr>
              <a:buSzPct val="95000"/>
              <a:buFont typeface="Wingdings 2"/>
              <a:buChar char=""/>
              <a:defRPr kumimoji="0" sz="2600" kern="1200">
                <a:solidFill>
                  <a:srgbClr val="C00000"/>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b="1">
                <a:solidFill>
                  <a:srgbClr val="7030A0"/>
                </a:solidFill>
              </a:rPr>
              <a:t>Các ngành kinh tế</a:t>
            </a:r>
            <a:endParaRPr lang="en-SG" b="1">
              <a:solidFill>
                <a:srgbClr val="7030A0"/>
              </a:solidFill>
            </a:endParaRPr>
          </a:p>
        </p:txBody>
      </p:sp>
    </p:spTree>
    <p:extLst>
      <p:ext uri="{BB962C8B-B14F-4D97-AF65-F5344CB8AC3E}">
        <p14:creationId xmlns:p14="http://schemas.microsoft.com/office/powerpoint/2010/main" val="115802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207616" y="1268760"/>
            <a:ext cx="4288184" cy="5256583"/>
          </a:xfrm>
        </p:spPr>
        <p:txBody>
          <a:bodyPr>
            <a:normAutofit fontScale="70000" lnSpcReduction="20000"/>
          </a:bodyPr>
          <a:lstStyle/>
          <a:p>
            <a:pPr marL="0" indent="0">
              <a:lnSpc>
                <a:spcPct val="120000"/>
              </a:lnSpc>
              <a:buNone/>
            </a:pPr>
            <a:r>
              <a:rPr lang="nl-NL" sz="3600" smtClean="0"/>
              <a:t>- Đối </a:t>
            </a:r>
            <a:r>
              <a:rPr lang="nl-NL" sz="3600"/>
              <a:t>với công nghiệp, quan tâm đào tạo đội ngũ công nhân kĩ thuật có tay nghề cao phục vụ các ngành công nghiệp đóng tàu, cơ khí, chế tạo máy, công nghiệp dịch vụ cảng biển…</a:t>
            </a:r>
            <a:endParaRPr lang="en-SG" sz="3600"/>
          </a:p>
          <a:p>
            <a:pPr marL="0" indent="0">
              <a:lnSpc>
                <a:spcPct val="120000"/>
              </a:lnSpc>
              <a:buNone/>
            </a:pPr>
            <a:r>
              <a:rPr lang="nl-NL" sz="3600" smtClean="0"/>
              <a:t>- Về </a:t>
            </a:r>
            <a:r>
              <a:rPr lang="nl-NL" sz="3600"/>
              <a:t>thương mại, quan tâm đào tạo đội ngũ nhân lực am hiểu luật pháp, nhất là luật pháp quốc tế, ngoại ngữ, đủ phẩm chất và khả năng hội nhập kinh tế quốc tế.</a:t>
            </a:r>
            <a:endParaRPr lang="en-SG" sz="3600"/>
          </a:p>
          <a:p>
            <a:pPr>
              <a:lnSpc>
                <a:spcPct val="120000"/>
              </a:lnSpc>
            </a:pPr>
            <a:endParaRPr lang="en-SG"/>
          </a:p>
        </p:txBody>
      </p:sp>
      <p:sp>
        <p:nvSpPr>
          <p:cNvPr id="11" name="Content Placeholder 10"/>
          <p:cNvSpPr>
            <a:spLocks noGrp="1"/>
          </p:cNvSpPr>
          <p:nvPr>
            <p:ph sz="half" idx="2"/>
          </p:nvPr>
        </p:nvSpPr>
        <p:spPr>
          <a:xfrm>
            <a:off x="4579740" y="908720"/>
            <a:ext cx="4312740" cy="5832648"/>
          </a:xfrm>
        </p:spPr>
        <p:txBody>
          <a:bodyPr>
            <a:noAutofit/>
          </a:bodyPr>
          <a:lstStyle/>
          <a:p>
            <a:pPr>
              <a:lnSpc>
                <a:spcPct val="120000"/>
              </a:lnSpc>
            </a:pPr>
            <a:r>
              <a:rPr lang="nl-NL" sz="2400"/>
              <a:t>Đối với nhân lực ngành dịch vụ, quan tâm đào tạo nguồn nhân lực cho ngành du lịch - ngành kinh tế mũi nhọn của tỉnh, nhân lực cho du lịch biển đảo, du lịch văn hóa, tâm linh, nhân lực phục vụ các trung tâm du lịch lớn của tỉnh; đào tạo nhân lực trong lĩnh vực tài chính, tiền tệ, bảo hiểm, chuẩn bị cho Quảng Ninh trở thành một trong trung tâm tài chính lớn của đất nước</a:t>
            </a:r>
            <a:endParaRPr lang="en-SG" sz="2400"/>
          </a:p>
        </p:txBody>
      </p:sp>
      <p:sp>
        <p:nvSpPr>
          <p:cNvPr id="4" name="Date Placeholder 3"/>
          <p:cNvSpPr>
            <a:spLocks noGrp="1"/>
          </p:cNvSpPr>
          <p:nvPr>
            <p:ph type="dt" sz="half" idx="10"/>
          </p:nvPr>
        </p:nvSpPr>
        <p:spPr/>
        <p:txBody>
          <a:bodyPr/>
          <a:lstStyle/>
          <a:p>
            <a:fld id="{306BCB3E-7DF7-4AFE-A7C1-CD17D8594A8D}" type="datetime1">
              <a:rPr lang="en-SG" smtClean="0"/>
              <a:t>8/1/2017</a:t>
            </a:fld>
            <a:endParaRPr lang="en-SG"/>
          </a:p>
        </p:txBody>
      </p:sp>
      <p:sp>
        <p:nvSpPr>
          <p:cNvPr id="5" name="Slide Number Placeholder 4"/>
          <p:cNvSpPr>
            <a:spLocks noGrp="1"/>
          </p:cNvSpPr>
          <p:nvPr>
            <p:ph type="sldNum" sz="quarter" idx="12"/>
          </p:nvPr>
        </p:nvSpPr>
        <p:spPr/>
        <p:txBody>
          <a:bodyPr/>
          <a:lstStyle/>
          <a:p>
            <a:fld id="{987DB857-EA4D-4D92-90E1-191A65F287F1}" type="slidenum">
              <a:rPr lang="en-SG" smtClean="0"/>
              <a:t>21</a:t>
            </a:fld>
            <a:endParaRPr lang="en-SG"/>
          </a:p>
        </p:txBody>
      </p:sp>
      <p:sp>
        <p:nvSpPr>
          <p:cNvPr id="8" name="Title 13"/>
          <p:cNvSpPr txBox="1">
            <a:spLocks/>
          </p:cNvSpPr>
          <p:nvPr/>
        </p:nvSpPr>
        <p:spPr>
          <a:xfrm>
            <a:off x="207616" y="116632"/>
            <a:ext cx="3034680" cy="578328"/>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200" b="1" smtClean="0">
                <a:solidFill>
                  <a:srgbClr val="FF0000"/>
                </a:solidFill>
              </a:rPr>
              <a:t>IV. Kinh tế</a:t>
            </a:r>
            <a:endParaRPr lang="en-SG" sz="3200">
              <a:solidFill>
                <a:srgbClr val="FF0000"/>
              </a:solidFill>
            </a:endParaRPr>
          </a:p>
        </p:txBody>
      </p:sp>
      <p:sp>
        <p:nvSpPr>
          <p:cNvPr id="9" name="Text Placeholder 5"/>
          <p:cNvSpPr txBox="1">
            <a:spLocks/>
          </p:cNvSpPr>
          <p:nvPr/>
        </p:nvSpPr>
        <p:spPr>
          <a:xfrm>
            <a:off x="539552" y="694960"/>
            <a:ext cx="4040188" cy="659352"/>
          </a:xfrm>
          <a:prstGeom prst="rect">
            <a:avLst/>
          </a:prstGeom>
        </p:spPr>
        <p:txBody>
          <a:bodyPr vert="horz">
            <a:normAutofit/>
          </a:bodyPr>
          <a:lstStyle>
            <a:lvl1pPr marL="274320" indent="-274320" algn="just" rtl="0" eaLnBrk="1" latinLnBrk="0" hangingPunct="1">
              <a:spcBef>
                <a:spcPct val="20000"/>
              </a:spcBef>
              <a:buClr>
                <a:schemeClr val="accent3"/>
              </a:buClr>
              <a:buSzPct val="95000"/>
              <a:buFont typeface="Wingdings 2"/>
              <a:buChar char=""/>
              <a:defRPr kumimoji="0" sz="2600" kern="1200">
                <a:solidFill>
                  <a:srgbClr val="C00000"/>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b="1">
                <a:solidFill>
                  <a:srgbClr val="7030A0"/>
                </a:solidFill>
              </a:rPr>
              <a:t>Các ngành kinh tế</a:t>
            </a:r>
            <a:endParaRPr lang="en-SG" b="1">
              <a:solidFill>
                <a:srgbClr val="7030A0"/>
              </a:solidFill>
            </a:endParaRPr>
          </a:p>
        </p:txBody>
      </p:sp>
    </p:spTree>
    <p:extLst>
      <p:ext uri="{BB962C8B-B14F-4D97-AF65-F5344CB8AC3E}">
        <p14:creationId xmlns:p14="http://schemas.microsoft.com/office/powerpoint/2010/main" val="327975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000"/>
                                        <p:tgtEl>
                                          <p:spTgt spid="11">
                                            <p:txEl>
                                              <p:pRg st="0" end="0"/>
                                            </p:txEl>
                                          </p:spTgt>
                                        </p:tgtEl>
                                      </p:cBhvr>
                                    </p:animEffect>
                                    <p:anim calcmode="lin" valueType="num">
                                      <p:cBhvr>
                                        <p:cTn id="2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2823997-C656-4D7D-82EB-FC1591499D66}" type="datetime1">
              <a:rPr lang="en-SG" smtClean="0"/>
              <a:t>8/1/2017</a:t>
            </a:fld>
            <a:endParaRPr lang="en-SG"/>
          </a:p>
        </p:txBody>
      </p:sp>
      <p:sp>
        <p:nvSpPr>
          <p:cNvPr id="6" name="Slide Number Placeholder 5"/>
          <p:cNvSpPr>
            <a:spLocks noGrp="1"/>
          </p:cNvSpPr>
          <p:nvPr>
            <p:ph type="sldNum" sz="quarter" idx="12"/>
          </p:nvPr>
        </p:nvSpPr>
        <p:spPr/>
        <p:txBody>
          <a:bodyPr/>
          <a:lstStyle/>
          <a:p>
            <a:fld id="{987DB857-EA4D-4D92-90E1-191A65F287F1}" type="slidenum">
              <a:rPr lang="en-SG" smtClean="0"/>
              <a:t>22</a:t>
            </a:fld>
            <a:endParaRPr lang="en-SG"/>
          </a:p>
        </p:txBody>
      </p:sp>
      <p:sp>
        <p:nvSpPr>
          <p:cNvPr id="7" name="Rectangle 6"/>
          <p:cNvSpPr/>
          <p:nvPr/>
        </p:nvSpPr>
        <p:spPr>
          <a:xfrm>
            <a:off x="251520" y="58847"/>
            <a:ext cx="8496944" cy="6370975"/>
          </a:xfrm>
          <a:prstGeom prst="rect">
            <a:avLst/>
          </a:prstGeom>
        </p:spPr>
        <p:txBody>
          <a:bodyPr wrap="square">
            <a:spAutoFit/>
          </a:bodyPr>
          <a:lstStyle/>
          <a:p>
            <a:r>
              <a:rPr lang="nl-NL" sz="2400" b="1" smtClean="0">
                <a:solidFill>
                  <a:srgbClr val="FF0000"/>
                </a:solidFill>
              </a:rPr>
              <a:t>    ? </a:t>
            </a:r>
            <a:r>
              <a:rPr lang="nl-NL" sz="2400" b="1" smtClean="0">
                <a:solidFill>
                  <a:srgbClr val="FF0000"/>
                </a:solidFill>
              </a:rPr>
              <a:t>Câu </a:t>
            </a:r>
            <a:r>
              <a:rPr lang="nl-NL" sz="2400" b="1">
                <a:solidFill>
                  <a:srgbClr val="FF0000"/>
                </a:solidFill>
              </a:rPr>
              <a:t>hỏi thảo luận</a:t>
            </a:r>
            <a:endParaRPr lang="en-US" sz="2400">
              <a:solidFill>
                <a:srgbClr val="FF0000"/>
              </a:solidFill>
            </a:endParaRPr>
          </a:p>
          <a:p>
            <a:pPr algn="just"/>
            <a:r>
              <a:rPr lang="nl-NL" sz="2400" b="1"/>
              <a:t>	</a:t>
            </a:r>
            <a:r>
              <a:rPr lang="nl-NL" sz="2400" b="1" smtClean="0">
                <a:solidFill>
                  <a:srgbClr val="FF0000"/>
                </a:solidFill>
              </a:rPr>
              <a:t>Câu 1</a:t>
            </a:r>
            <a:r>
              <a:rPr lang="nl-NL" sz="2400" b="1">
                <a:solidFill>
                  <a:srgbClr val="FF0000"/>
                </a:solidFill>
              </a:rPr>
              <a:t>. </a:t>
            </a:r>
            <a:r>
              <a:rPr lang="nl-NL" sz="2400"/>
              <a:t>Dựa vào bản đồ hành chính Việt Nam, lược đồ hành chính tỉnh Quảng Ninh, hãy </a:t>
            </a:r>
            <a:r>
              <a:rPr lang="nl-NL" sz="2400" smtClean="0"/>
              <a:t>:</a:t>
            </a:r>
            <a:endParaRPr lang="en-US" sz="2400"/>
          </a:p>
          <a:p>
            <a:pPr algn="just"/>
            <a:r>
              <a:rPr lang="nl-NL" sz="2400" smtClean="0"/>
              <a:t>- </a:t>
            </a:r>
            <a:r>
              <a:rPr lang="nl-NL" sz="2400"/>
              <a:t>Xác định vị trí địa lí của tỉnh Quảng Ninh.</a:t>
            </a:r>
            <a:endParaRPr lang="en-US" sz="2400"/>
          </a:p>
          <a:p>
            <a:pPr algn="just"/>
            <a:r>
              <a:rPr lang="nl-NL" sz="2400"/>
              <a:t>- Kể tên các quốc gia, các tỉnh, thành phố tiếp giáp với Quảng Ninh.</a:t>
            </a:r>
            <a:endParaRPr lang="en-US" sz="2400"/>
          </a:p>
          <a:p>
            <a:pPr algn="just"/>
            <a:r>
              <a:rPr lang="nl-NL" sz="2400"/>
              <a:t>- Kể tên các đảo ở Quảng Ninh có dân cư sinh sống.</a:t>
            </a:r>
            <a:endParaRPr lang="en-US" sz="2400"/>
          </a:p>
          <a:p>
            <a:pPr algn="just"/>
            <a:r>
              <a:rPr lang="nl-NL" sz="2400"/>
              <a:t>- Việc phát triển kinh tế biển, đảo có ý nghĩa gì ?</a:t>
            </a:r>
            <a:endParaRPr lang="en-US" sz="2400"/>
          </a:p>
          <a:p>
            <a:pPr algn="just"/>
            <a:r>
              <a:rPr lang="nl-NL" sz="2400"/>
              <a:t>	</a:t>
            </a:r>
            <a:r>
              <a:rPr lang="nl-NL" sz="2400" b="1">
                <a:solidFill>
                  <a:srgbClr val="FF0000"/>
                </a:solidFill>
              </a:rPr>
              <a:t>Câu 2</a:t>
            </a:r>
            <a:r>
              <a:rPr lang="nl-NL" sz="2400">
                <a:solidFill>
                  <a:srgbClr val="FF0000"/>
                </a:solidFill>
              </a:rPr>
              <a:t>. </a:t>
            </a:r>
            <a:r>
              <a:rPr lang="nl-NL" sz="2400"/>
              <a:t>Dựa vào lược đồ tự nhiên Quảng Ninh, nội dung bài học, </a:t>
            </a:r>
            <a:r>
              <a:rPr lang="nl-NL" sz="2400" smtClean="0"/>
              <a:t>hãy:</a:t>
            </a:r>
            <a:endParaRPr lang="en-US" sz="2400"/>
          </a:p>
          <a:p>
            <a:pPr lvl="0" algn="just"/>
            <a:r>
              <a:rPr lang="nl-NL" sz="2400" smtClean="0"/>
              <a:t>- Trình </a:t>
            </a:r>
            <a:r>
              <a:rPr lang="nl-NL" sz="2400"/>
              <a:t>bày khái quát những đặc điểm chung tự nhiên Quảng Ninh.</a:t>
            </a:r>
            <a:endParaRPr lang="en-US" sz="2400"/>
          </a:p>
          <a:p>
            <a:pPr lvl="0" algn="just"/>
            <a:r>
              <a:rPr lang="nl-NL" sz="2400" smtClean="0"/>
              <a:t>- Đặc </a:t>
            </a:r>
            <a:r>
              <a:rPr lang="nl-NL" sz="2400"/>
              <a:t>điểm đó có những thuận lợi và khó khăn gì đối với sự phát triển kinh tế - xã hội ?</a:t>
            </a:r>
            <a:endParaRPr lang="en-US" sz="2400"/>
          </a:p>
          <a:p>
            <a:pPr algn="just"/>
            <a:r>
              <a:rPr lang="nl-NL" sz="2400" b="1">
                <a:solidFill>
                  <a:srgbClr val="FF0000"/>
                </a:solidFill>
              </a:rPr>
              <a:t>	Câu 3. </a:t>
            </a:r>
            <a:r>
              <a:rPr lang="nl-NL" sz="2400"/>
              <a:t>Dựa vào nội dung bài học, </a:t>
            </a:r>
            <a:r>
              <a:rPr lang="nl-NL" sz="2400" smtClean="0"/>
              <a:t>hãy cho biết:</a:t>
            </a:r>
            <a:endParaRPr lang="en-US" sz="2400"/>
          </a:p>
          <a:p>
            <a:pPr lvl="0" algn="just"/>
            <a:r>
              <a:rPr lang="nl-NL" sz="2400" smtClean="0"/>
              <a:t>- Ngành </a:t>
            </a:r>
            <a:r>
              <a:rPr lang="nl-NL" sz="2400"/>
              <a:t>kinh tế nào hiện nay đang là ngành kinh tế mũi nhọn của tỉnh Quảng Ninh ?</a:t>
            </a:r>
            <a:endParaRPr lang="en-US" sz="2400"/>
          </a:p>
          <a:p>
            <a:pPr lvl="0" algn="just"/>
            <a:r>
              <a:rPr lang="nl-NL" sz="2400" smtClean="0"/>
              <a:t>- Tỉnh </a:t>
            </a:r>
            <a:r>
              <a:rPr lang="nl-NL" sz="2400"/>
              <a:t>Quảng Ninh có thể phát triển tổng hợp kinh tế biển không ? Sự phát triển dựa trên những điều kiện nào ?</a:t>
            </a:r>
            <a:endParaRPr lang="en-US" sz="2400"/>
          </a:p>
        </p:txBody>
      </p:sp>
      <p:pic>
        <p:nvPicPr>
          <p:cNvPr id="8" name="Picture 7" descr="https://encrypted-tbn2.gstatic.com/images?q=tbn:ANd9GcREOI4nARhSw_6gpd7qMv9Qv2b5492M-IglNtfNsoDqUqW-u7en"/>
          <p:cNvPicPr>
            <a:picLocks noChangeAspect="1" noChangeArrowheads="1"/>
          </p:cNvPicPr>
          <p:nvPr/>
        </p:nvPicPr>
        <p:blipFill>
          <a:blip r:embed="rId2" cstate="print">
            <a:lum bright="10000" contrast="30000"/>
            <a:extLst>
              <a:ext uri="{28A0092B-C50C-407E-A947-70E740481C1C}">
                <a14:useLocalDpi xmlns:a14="http://schemas.microsoft.com/office/drawing/2010/main" val="0"/>
              </a:ext>
            </a:extLst>
          </a:blip>
          <a:srcRect/>
          <a:stretch>
            <a:fillRect/>
          </a:stretch>
        </p:blipFill>
        <p:spPr bwMode="auto">
          <a:xfrm>
            <a:off x="58440" y="0"/>
            <a:ext cx="76914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98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tgtEl>
                                          <p:spTgt spid="7">
                                            <p:txEl>
                                              <p:pRg st="3" end="3"/>
                                            </p:txEl>
                                          </p:spTgt>
                                        </p:tgtEl>
                                      </p:cBhvr>
                                    </p:animEffect>
                                    <p:anim calcmode="lin" valueType="num">
                                      <p:cBhvr>
                                        <p:cTn id="1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1000"/>
                                        <p:tgtEl>
                                          <p:spTgt spid="7">
                                            <p:txEl>
                                              <p:pRg st="4" end="4"/>
                                            </p:txEl>
                                          </p:spTgt>
                                        </p:tgtEl>
                                      </p:cBhvr>
                                    </p:animEffect>
                                    <p:anim calcmode="lin" valueType="num">
                                      <p:cBhvr>
                                        <p:cTn id="2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1000"/>
                                        <p:tgtEl>
                                          <p:spTgt spid="7">
                                            <p:txEl>
                                              <p:pRg st="5" end="5"/>
                                            </p:txEl>
                                          </p:spTgt>
                                        </p:tgtEl>
                                      </p:cBhvr>
                                    </p:animEffect>
                                    <p:anim calcmode="lin" valueType="num">
                                      <p:cBhvr>
                                        <p:cTn id="2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fade">
                                      <p:cBhvr>
                                        <p:cTn id="34" dur="1000"/>
                                        <p:tgtEl>
                                          <p:spTgt spid="7">
                                            <p:txEl>
                                              <p:pRg st="6" end="6"/>
                                            </p:txEl>
                                          </p:spTgt>
                                        </p:tgtEl>
                                      </p:cBhvr>
                                    </p:animEffect>
                                    <p:anim calcmode="lin" valueType="num">
                                      <p:cBhvr>
                                        <p:cTn id="3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1000"/>
                                        <p:tgtEl>
                                          <p:spTgt spid="7">
                                            <p:txEl>
                                              <p:pRg st="7" end="7"/>
                                            </p:txEl>
                                          </p:spTgt>
                                        </p:tgtEl>
                                      </p:cBhvr>
                                    </p:animEffect>
                                    <p:anim calcmode="lin" valueType="num">
                                      <p:cBhvr>
                                        <p:cTn id="4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
                                            <p:txEl>
                                              <p:pRg st="8" end="8"/>
                                            </p:txEl>
                                          </p:spTgt>
                                        </p:tgtEl>
                                        <p:attrNameLst>
                                          <p:attrName>style.visibility</p:attrName>
                                        </p:attrNameLst>
                                      </p:cBhvr>
                                      <p:to>
                                        <p:strVal val="visible"/>
                                      </p:to>
                                    </p:set>
                                    <p:animEffect transition="in" filter="fade">
                                      <p:cBhvr>
                                        <p:cTn id="44" dur="1000"/>
                                        <p:tgtEl>
                                          <p:spTgt spid="7">
                                            <p:txEl>
                                              <p:pRg st="8" end="8"/>
                                            </p:txEl>
                                          </p:spTgt>
                                        </p:tgtEl>
                                      </p:cBhvr>
                                    </p:animEffect>
                                    <p:anim calcmode="lin" valueType="num">
                                      <p:cBhvr>
                                        <p:cTn id="45"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7">
                                            <p:txEl>
                                              <p:pRg st="9" end="9"/>
                                            </p:txEl>
                                          </p:spTgt>
                                        </p:tgtEl>
                                        <p:attrNameLst>
                                          <p:attrName>style.visibility</p:attrName>
                                        </p:attrNameLst>
                                      </p:cBhvr>
                                      <p:to>
                                        <p:strVal val="visible"/>
                                      </p:to>
                                    </p:set>
                                    <p:animEffect transition="in" filter="fade">
                                      <p:cBhvr>
                                        <p:cTn id="51" dur="1000"/>
                                        <p:tgtEl>
                                          <p:spTgt spid="7">
                                            <p:txEl>
                                              <p:pRg st="9" end="9"/>
                                            </p:txEl>
                                          </p:spTgt>
                                        </p:tgtEl>
                                      </p:cBhvr>
                                    </p:animEffect>
                                    <p:anim calcmode="lin" valueType="num">
                                      <p:cBhvr>
                                        <p:cTn id="52"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9" end="9"/>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7">
                                            <p:txEl>
                                              <p:pRg st="10" end="10"/>
                                            </p:txEl>
                                          </p:spTgt>
                                        </p:tgtEl>
                                        <p:attrNameLst>
                                          <p:attrName>style.visibility</p:attrName>
                                        </p:attrNameLst>
                                      </p:cBhvr>
                                      <p:to>
                                        <p:strVal val="visible"/>
                                      </p:to>
                                    </p:set>
                                    <p:animEffect transition="in" filter="fade">
                                      <p:cBhvr>
                                        <p:cTn id="56" dur="1000"/>
                                        <p:tgtEl>
                                          <p:spTgt spid="7">
                                            <p:txEl>
                                              <p:pRg st="10" end="10"/>
                                            </p:txEl>
                                          </p:spTgt>
                                        </p:tgtEl>
                                      </p:cBhvr>
                                    </p:animEffect>
                                    <p:anim calcmode="lin" valueType="num">
                                      <p:cBhvr>
                                        <p:cTn id="57"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10" end="10"/>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
                                            <p:txEl>
                                              <p:pRg st="11" end="11"/>
                                            </p:txEl>
                                          </p:spTgt>
                                        </p:tgtEl>
                                        <p:attrNameLst>
                                          <p:attrName>style.visibility</p:attrName>
                                        </p:attrNameLst>
                                      </p:cBhvr>
                                      <p:to>
                                        <p:strVal val="visible"/>
                                      </p:to>
                                    </p:set>
                                    <p:animEffect transition="in" filter="fade">
                                      <p:cBhvr>
                                        <p:cTn id="61" dur="1000"/>
                                        <p:tgtEl>
                                          <p:spTgt spid="7">
                                            <p:txEl>
                                              <p:pRg st="11" end="11"/>
                                            </p:txEl>
                                          </p:spTgt>
                                        </p:tgtEl>
                                      </p:cBhvr>
                                    </p:animEffect>
                                    <p:anim calcmode="lin" valueType="num">
                                      <p:cBhvr>
                                        <p:cTn id="62"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740650" y="49213"/>
            <a:ext cx="1371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V="1">
            <a:off x="7850188"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4" descr="kit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330825"/>
            <a:ext cx="7413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5" descr="3d butterfl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6391275"/>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6" descr="duck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43888" y="5373688"/>
            <a:ext cx="647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37" name="AutoShape 17"/>
          <p:cNvSpPr>
            <a:spLocks noChangeArrowheads="1"/>
          </p:cNvSpPr>
          <p:nvPr/>
        </p:nvSpPr>
        <p:spPr bwMode="auto">
          <a:xfrm>
            <a:off x="2339975" y="6308725"/>
            <a:ext cx="152400" cy="152400"/>
          </a:xfrm>
          <a:prstGeom prst="star4">
            <a:avLst>
              <a:gd name="adj" fmla="val 12500"/>
            </a:avLst>
          </a:prstGeom>
          <a:solidFill>
            <a:srgbClr val="FFFF00"/>
          </a:solidFill>
          <a:ln w="57150" algn="ctr">
            <a:solidFill>
              <a:srgbClr val="F8F2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400">
              <a:solidFill>
                <a:srgbClr val="FFFF00"/>
              </a:solidFill>
              <a:latin typeface="Times New Roman" pitchFamily="18" charset="0"/>
              <a:cs typeface="Times New Roman" pitchFamily="18" charset="0"/>
            </a:endParaRPr>
          </a:p>
        </p:txBody>
      </p:sp>
      <p:sp>
        <p:nvSpPr>
          <p:cNvPr id="337923" name="AutoShape 3"/>
          <p:cNvSpPr>
            <a:spLocks noChangeArrowheads="1"/>
          </p:cNvSpPr>
          <p:nvPr/>
        </p:nvSpPr>
        <p:spPr bwMode="auto">
          <a:xfrm>
            <a:off x="6443663" y="6381750"/>
            <a:ext cx="152400" cy="152400"/>
          </a:xfrm>
          <a:prstGeom prst="star4">
            <a:avLst>
              <a:gd name="adj" fmla="val 12500"/>
            </a:avLst>
          </a:prstGeom>
          <a:solidFill>
            <a:srgbClr val="FFFF00"/>
          </a:solidFill>
          <a:ln w="57150" algn="ctr">
            <a:solidFill>
              <a:srgbClr val="F8F2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400">
              <a:solidFill>
                <a:srgbClr val="0000FF"/>
              </a:solidFill>
              <a:latin typeface="Times New Roman" pitchFamily="18" charset="0"/>
              <a:cs typeface="Times New Roman" pitchFamily="18" charset="0"/>
            </a:endParaRPr>
          </a:p>
        </p:txBody>
      </p:sp>
      <p:pic>
        <p:nvPicPr>
          <p:cNvPr id="4106" name="Picture 8" descr="tra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7780338" y="49213"/>
            <a:ext cx="12557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WordArt 18"/>
          <p:cNvSpPr>
            <a:spLocks noChangeArrowheads="1" noChangeShapeType="1" noTextEdit="1"/>
          </p:cNvSpPr>
          <p:nvPr/>
        </p:nvSpPr>
        <p:spPr bwMode="auto">
          <a:xfrm>
            <a:off x="539750" y="1530350"/>
            <a:ext cx="8012113" cy="5327650"/>
          </a:xfrm>
          <a:prstGeom prst="rect">
            <a:avLst/>
          </a:prstGeom>
        </p:spPr>
        <p:txBody>
          <a:bodyPr spcFirstLastPara="1" wrap="none" fromWordArt="1">
            <a:prstTxWarp prst="textArchUp">
              <a:avLst>
                <a:gd name="adj" fmla="val 10035819"/>
              </a:avLst>
            </a:prstTxWarp>
          </a:bodyPr>
          <a:lstStyle/>
          <a:p>
            <a:pPr algn="ctr"/>
            <a:endParaRPr lang="en-US" sz="4800" b="1" kern="10">
              <a:ln w="9525">
                <a:solidFill>
                  <a:srgbClr val="FF0000"/>
                </a:solidFill>
                <a:round/>
                <a:headEnd/>
                <a:tailEnd/>
              </a:ln>
              <a:solidFill>
                <a:srgbClr val="000066"/>
              </a:solidFill>
              <a:latin typeface="Times New Roman"/>
              <a:cs typeface="Times New Roman"/>
            </a:endParaRPr>
          </a:p>
        </p:txBody>
      </p:sp>
      <p:pic>
        <p:nvPicPr>
          <p:cNvPr id="4108" name="Picture 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H="1">
            <a:off x="7938" y="66675"/>
            <a:ext cx="1371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8" descr="tra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625" y="-19050"/>
            <a:ext cx="12954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Text Box 12"/>
          <p:cNvSpPr txBox="1">
            <a:spLocks noChangeArrowheads="1"/>
          </p:cNvSpPr>
          <p:nvPr/>
        </p:nvSpPr>
        <p:spPr bwMode="auto">
          <a:xfrm>
            <a:off x="971550" y="125413"/>
            <a:ext cx="72723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600">
                <a:latin typeface="Times New Roman" pitchFamily="18" charset="0"/>
                <a:cs typeface="Times New Roman" pitchFamily="18" charset="0"/>
              </a:rPr>
              <a:t>ỦY BAN NHÂN DÂN TỈNH QUẢNG NINH</a:t>
            </a:r>
          </a:p>
          <a:p>
            <a:pPr algn="ctr" eaLnBrk="1" hangingPunct="1"/>
            <a:r>
              <a:rPr lang="en-US" sz="2600" b="1">
                <a:latin typeface="Times New Roman" pitchFamily="18" charset="0"/>
                <a:cs typeface="Times New Roman" pitchFamily="18" charset="0"/>
              </a:rPr>
              <a:t>SỞ GIÁO DỤC VÀ ĐÀO TẠO</a:t>
            </a:r>
          </a:p>
        </p:txBody>
      </p:sp>
      <p:cxnSp>
        <p:nvCxnSpPr>
          <p:cNvPr id="3" name="Straight Connector 2"/>
          <p:cNvCxnSpPr/>
          <p:nvPr/>
        </p:nvCxnSpPr>
        <p:spPr>
          <a:xfrm>
            <a:off x="2916238" y="985838"/>
            <a:ext cx="32400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WordArt 27"/>
          <p:cNvSpPr>
            <a:spLocks noChangeArrowheads="1" noChangeShapeType="1" noTextEdit="1"/>
          </p:cNvSpPr>
          <p:nvPr/>
        </p:nvSpPr>
        <p:spPr bwMode="auto">
          <a:xfrm>
            <a:off x="334963" y="2997200"/>
            <a:ext cx="8413750" cy="2303463"/>
          </a:xfrm>
          <a:prstGeom prst="rect">
            <a:avLst/>
          </a:prstGeom>
        </p:spPr>
        <p:txBody>
          <a:bodyPr wrap="none" fromWordArt="1">
            <a:prstTxWarp prst="textPlain">
              <a:avLst>
                <a:gd name="adj" fmla="val 50000"/>
              </a:avLst>
            </a:prstTxWarp>
          </a:bodyPr>
          <a:lstStyle/>
          <a:p>
            <a:pPr algn="ctr"/>
            <a:r>
              <a:rPr lang="en-US" sz="2800" b="1" kern="10">
                <a:ln w="3175">
                  <a:solidFill>
                    <a:srgbClr val="FF0000"/>
                  </a:solidFill>
                  <a:round/>
                  <a:headEnd/>
                  <a:tailEnd/>
                </a:ln>
                <a:solidFill>
                  <a:srgbClr val="FFFF00"/>
                </a:solidFill>
                <a:latin typeface="Times New Roman"/>
                <a:cs typeface="Times New Roman"/>
              </a:rPr>
              <a:t>Bài </a:t>
            </a:r>
            <a:r>
              <a:rPr lang="en-US" sz="2800" b="1" kern="10" smtClean="0">
                <a:ln w="3175">
                  <a:solidFill>
                    <a:srgbClr val="FF0000"/>
                  </a:solidFill>
                  <a:round/>
                  <a:headEnd/>
                  <a:tailEnd/>
                </a:ln>
                <a:solidFill>
                  <a:srgbClr val="FFFF00"/>
                </a:solidFill>
                <a:latin typeface="Times New Roman"/>
                <a:cs typeface="Times New Roman"/>
              </a:rPr>
              <a:t>3: </a:t>
            </a:r>
            <a:r>
              <a:rPr lang="en-US" sz="2800" b="1" kern="10">
                <a:ln w="3175">
                  <a:solidFill>
                    <a:srgbClr val="FF0000"/>
                  </a:solidFill>
                  <a:round/>
                  <a:headEnd/>
                  <a:tailEnd/>
                </a:ln>
                <a:solidFill>
                  <a:srgbClr val="FFFF00"/>
                </a:solidFill>
                <a:latin typeface="Times New Roman"/>
                <a:cs typeface="Times New Roman"/>
              </a:rPr>
              <a:t>Kết thúc</a:t>
            </a:r>
          </a:p>
          <a:p>
            <a:pPr algn="ctr"/>
            <a:r>
              <a:rPr lang="en-US" sz="2800" b="1" kern="10">
                <a:ln w="3175">
                  <a:solidFill>
                    <a:srgbClr val="FF0000"/>
                  </a:solidFill>
                  <a:round/>
                  <a:headEnd/>
                  <a:tailEnd/>
                </a:ln>
                <a:solidFill>
                  <a:srgbClr val="FFFF00"/>
                </a:solidFill>
                <a:latin typeface="Times New Roman"/>
                <a:cs typeface="Times New Roman"/>
              </a:rPr>
              <a:t>Mời nghiên cứu tiếp Bài </a:t>
            </a:r>
            <a:r>
              <a:rPr lang="en-US" sz="2800" b="1" kern="10" smtClean="0">
                <a:ln w="3175">
                  <a:solidFill>
                    <a:srgbClr val="FF0000"/>
                  </a:solidFill>
                  <a:round/>
                  <a:headEnd/>
                  <a:tailEnd/>
                </a:ln>
                <a:solidFill>
                  <a:srgbClr val="FFFF00"/>
                </a:solidFill>
                <a:latin typeface="Times New Roman"/>
                <a:cs typeface="Times New Roman"/>
              </a:rPr>
              <a:t>4</a:t>
            </a:r>
            <a:endParaRPr lang="en-US" sz="2800" b="1" kern="10">
              <a:ln w="3175">
                <a:solidFill>
                  <a:srgbClr val="FF0000"/>
                </a:solidFill>
                <a:round/>
                <a:headEnd/>
                <a:tailEnd/>
              </a:ln>
              <a:solidFill>
                <a:srgbClr val="FFFF00"/>
              </a:solidFill>
              <a:latin typeface="Times New Roman"/>
              <a:cs typeface="Times New Roman"/>
            </a:endParaRPr>
          </a:p>
        </p:txBody>
      </p:sp>
      <p:sp>
        <p:nvSpPr>
          <p:cNvPr id="20" name="WordArt 31"/>
          <p:cNvSpPr>
            <a:spLocks noChangeArrowheads="1" noChangeShapeType="1" noTextEdit="1"/>
          </p:cNvSpPr>
          <p:nvPr/>
        </p:nvSpPr>
        <p:spPr bwMode="auto">
          <a:xfrm>
            <a:off x="107504" y="1701180"/>
            <a:ext cx="8784084" cy="791716"/>
          </a:xfrm>
          <a:prstGeom prst="rect">
            <a:avLst/>
          </a:prstGeom>
        </p:spPr>
        <p:txBody>
          <a:bodyPr wrap="none" fromWordArt="1">
            <a:prstTxWarp prst="textPlain">
              <a:avLst>
                <a:gd name="adj" fmla="val 50000"/>
              </a:avLst>
            </a:prstTxWarp>
          </a:bodyPr>
          <a:lstStyle/>
          <a:p>
            <a:pPr algn="ctr"/>
            <a:r>
              <a:rPr lang="vi-VN" sz="3200" b="1" kern="10">
                <a:ln w="3175">
                  <a:solidFill>
                    <a:srgbClr val="FF0000"/>
                  </a:solidFill>
                  <a:round/>
                  <a:headEnd/>
                  <a:tailEnd/>
                </a:ln>
                <a:solidFill>
                  <a:srgbClr val="FFFF00"/>
                </a:solidFill>
                <a:latin typeface="Times New Roman"/>
                <a:cs typeface="Times New Roman"/>
              </a:rPr>
              <a:t>CHƯƠNG TRÌNH GIÁO </a:t>
            </a:r>
            <a:r>
              <a:rPr lang="vi-VN" sz="3200" b="1" kern="10" smtClean="0">
                <a:ln w="3175">
                  <a:solidFill>
                    <a:srgbClr val="FF0000"/>
                  </a:solidFill>
                  <a:round/>
                  <a:headEnd/>
                  <a:tailEnd/>
                </a:ln>
                <a:solidFill>
                  <a:srgbClr val="FFFF00"/>
                </a:solidFill>
                <a:latin typeface="Times New Roman"/>
                <a:cs typeface="Times New Roman"/>
              </a:rPr>
              <a:t>DỤC</a:t>
            </a:r>
            <a:r>
              <a:rPr lang="en-US" sz="3200" b="1" kern="10" smtClean="0">
                <a:ln w="3175">
                  <a:solidFill>
                    <a:srgbClr val="FF0000"/>
                  </a:solidFill>
                  <a:round/>
                  <a:headEnd/>
                  <a:tailEnd/>
                </a:ln>
                <a:solidFill>
                  <a:srgbClr val="FFFF00"/>
                </a:solidFill>
                <a:latin typeface="Times New Roman"/>
                <a:cs typeface="Times New Roman"/>
              </a:rPr>
              <a:t> VĂN HÓA XÃ HỘI</a:t>
            </a:r>
            <a:endParaRPr lang="en-US" sz="3200" b="1" kern="10">
              <a:ln w="3175">
                <a:solidFill>
                  <a:srgbClr val="FF0000"/>
                </a:solidFill>
                <a:round/>
                <a:headEnd/>
                <a:tailEnd/>
              </a:ln>
              <a:solidFill>
                <a:srgbClr val="FFFF00"/>
              </a:solidFill>
              <a:latin typeface="Times New Roman"/>
              <a:cs typeface="Times New Roman"/>
            </a:endParaRPr>
          </a:p>
        </p:txBody>
      </p:sp>
    </p:spTree>
    <p:extLst>
      <p:ext uri="{BB962C8B-B14F-4D97-AF65-F5344CB8AC3E}">
        <p14:creationId xmlns:p14="http://schemas.microsoft.com/office/powerpoint/2010/main" val="1272022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6" repeatCount="indefinite" fill="hold" nodeType="withEffect">
                                  <p:stCondLst>
                                    <p:cond delay="1300"/>
                                  </p:stCondLst>
                                  <p:childTnLst>
                                    <p:animClr clrSpc="hsl" dir="cw">
                                      <p:cBhvr>
                                        <p:cTn id="6" dur="3000" fill="hold"/>
                                        <p:tgtEl>
                                          <p:spTgt spid="337937"/>
                                        </p:tgtEl>
                                        <p:attrNameLst>
                                          <p:attrName>stroke.color</p:attrName>
                                        </p:attrNameLst>
                                      </p:cBhvr>
                                      <p:to>
                                        <a:srgbClr val="F8F200"/>
                                      </p:to>
                                    </p:animClr>
                                    <p:set>
                                      <p:cBhvr>
                                        <p:cTn id="7" dur="3000" fill="hold"/>
                                        <p:tgtEl>
                                          <p:spTgt spid="337937"/>
                                        </p:tgtEl>
                                        <p:attrNameLst>
                                          <p:attrName>stroke.on</p:attrName>
                                        </p:attrNameLst>
                                      </p:cBhvr>
                                      <p:to>
                                        <p:strVal val="true"/>
                                      </p:to>
                                    </p:set>
                                  </p:childTnLst>
                                </p:cTn>
                              </p:par>
                              <p:par>
                                <p:cTn id="8" presetID="7" presetClass="emph" presetSubtype="6" repeatCount="indefinite" fill="hold" nodeType="withEffect">
                                  <p:stCondLst>
                                    <p:cond delay="1300"/>
                                  </p:stCondLst>
                                  <p:childTnLst>
                                    <p:animClr clrSpc="hsl" dir="cw">
                                      <p:cBhvr>
                                        <p:cTn id="9" dur="3000" fill="hold"/>
                                        <p:tgtEl>
                                          <p:spTgt spid="337923"/>
                                        </p:tgtEl>
                                        <p:attrNameLst>
                                          <p:attrName>stroke.color</p:attrName>
                                        </p:attrNameLst>
                                      </p:cBhvr>
                                      <p:to>
                                        <a:srgbClr val="F8F200"/>
                                      </p:to>
                                    </p:animClr>
                                    <p:set>
                                      <p:cBhvr>
                                        <p:cTn id="10" dur="3000" fill="hold"/>
                                        <p:tgtEl>
                                          <p:spTgt spid="337923"/>
                                        </p:tgtEl>
                                        <p:attrNameLst>
                                          <p:attrName>stroke.on</p:attrName>
                                        </p:attrNameLst>
                                      </p:cBhvr>
                                      <p:to>
                                        <p:strVal val="true"/>
                                      </p:to>
                                    </p:set>
                                  </p:childTnLst>
                                </p:cTn>
                              </p:par>
                              <p:par>
                                <p:cTn id="11" presetID="21" presetClass="emph" presetSubtype="0" repeatCount="2000" fill="hold" grpId="0" nodeType="withEffect" nodePh="1">
                                  <p:stCondLst>
                                    <p:cond delay="1300"/>
                                  </p:stCondLst>
                                  <p:endCondLst>
                                    <p:cond evt="begin" delay="0">
                                      <p:tn val="11"/>
                                    </p:cond>
                                  </p:endCondLst>
                                  <p:childTnLst>
                                    <p:animClr clrSpc="hsl" dir="cw">
                                      <p:cBhvr override="childStyle">
                                        <p:cTn id="12" dur="500" fill="hold"/>
                                        <p:tgtEl>
                                          <p:spTgt spid="19"/>
                                        </p:tgtEl>
                                        <p:attrNameLst>
                                          <p:attrName>style.color</p:attrName>
                                        </p:attrNameLst>
                                      </p:cBhvr>
                                      <p:by>
                                        <p:hsl h="7200000" s="0" l="0"/>
                                      </p:by>
                                    </p:animClr>
                                    <p:animClr clrSpc="hsl" dir="cw">
                                      <p:cBhvr>
                                        <p:cTn id="13" dur="500" fill="hold"/>
                                        <p:tgtEl>
                                          <p:spTgt spid="19"/>
                                        </p:tgtEl>
                                        <p:attrNameLst>
                                          <p:attrName>fillcolor</p:attrName>
                                        </p:attrNameLst>
                                      </p:cBhvr>
                                      <p:by>
                                        <p:hsl h="7200000" s="0" l="0"/>
                                      </p:by>
                                    </p:animClr>
                                    <p:animClr clrSpc="hsl" dir="cw">
                                      <p:cBhvr>
                                        <p:cTn id="14" dur="500" fill="hold"/>
                                        <p:tgtEl>
                                          <p:spTgt spid="19"/>
                                        </p:tgtEl>
                                        <p:attrNameLst>
                                          <p:attrName>stroke.color</p:attrName>
                                        </p:attrNameLst>
                                      </p:cBhvr>
                                      <p:by>
                                        <p:hsl h="7200000" s="0" l="0"/>
                                      </p:by>
                                    </p:animClr>
                                    <p:set>
                                      <p:cBhvr>
                                        <p:cTn id="15" dur="500" fill="hold"/>
                                        <p:tgtEl>
                                          <p:spTgt spid="19"/>
                                        </p:tgtEl>
                                        <p:attrNameLst>
                                          <p:attrName>fill.type</p:attrName>
                                        </p:attrNameLst>
                                      </p:cBhvr>
                                      <p:to>
                                        <p:strVal val="solid"/>
                                      </p:to>
                                    </p:se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44" y="188640"/>
            <a:ext cx="3814192" cy="504056"/>
          </a:xfrm>
        </p:spPr>
        <p:txBody>
          <a:bodyPr/>
          <a:lstStyle/>
          <a:p>
            <a:r>
              <a:rPr lang="vi-VN" b="1">
                <a:solidFill>
                  <a:srgbClr val="FF0000"/>
                </a:solidFill>
              </a:rPr>
              <a:t>I. Vị trí địa lí lãnh thổ</a:t>
            </a:r>
            <a:endParaRPr lang="en-SG" b="1">
              <a:solidFill>
                <a:srgbClr val="FF0000"/>
              </a:solidFill>
            </a:endParaRPr>
          </a:p>
        </p:txBody>
      </p:sp>
      <p:sp>
        <p:nvSpPr>
          <p:cNvPr id="5" name="Text Placeholder 4"/>
          <p:cNvSpPr>
            <a:spLocks noGrp="1"/>
          </p:cNvSpPr>
          <p:nvPr>
            <p:ph type="body" idx="2"/>
          </p:nvPr>
        </p:nvSpPr>
        <p:spPr>
          <a:xfrm>
            <a:off x="107504" y="764704"/>
            <a:ext cx="2952328" cy="5904656"/>
          </a:xfrm>
        </p:spPr>
        <p:txBody>
          <a:bodyPr>
            <a:noAutofit/>
          </a:bodyPr>
          <a:lstStyle/>
          <a:p>
            <a:pPr>
              <a:lnSpc>
                <a:spcPct val="110000"/>
              </a:lnSpc>
            </a:pPr>
            <a:r>
              <a:rPr lang="en-US" sz="2500" smtClean="0"/>
              <a:t>- </a:t>
            </a:r>
            <a:r>
              <a:rPr lang="vi-VN" sz="2500" smtClean="0"/>
              <a:t>Quảng </a:t>
            </a:r>
            <a:r>
              <a:rPr lang="vi-VN" sz="2500"/>
              <a:t>Ninh là một tỉnh biên giới, nằm ở phía đông bắc Việt Nam. Lãnh thổ vừa có phần đất liền, vừa có biển đảo. Diện tích đất tự nhiên là 6102,3 km</a:t>
            </a:r>
            <a:r>
              <a:rPr lang="vi-VN" sz="2500" baseline="30000"/>
              <a:t>2</a:t>
            </a:r>
            <a:r>
              <a:rPr lang="vi-VN" sz="2500"/>
              <a:t>. </a:t>
            </a:r>
            <a:endParaRPr lang="en-SG" sz="2500" smtClean="0"/>
          </a:p>
          <a:p>
            <a:pPr>
              <a:lnSpc>
                <a:spcPct val="110000"/>
              </a:lnSpc>
            </a:pPr>
            <a:r>
              <a:rPr lang="en-US" sz="2500" smtClean="0"/>
              <a:t>- </a:t>
            </a:r>
            <a:r>
              <a:rPr lang="vi-VN" sz="2500" smtClean="0"/>
              <a:t>Với </a:t>
            </a:r>
            <a:r>
              <a:rPr lang="vi-VN" sz="2500"/>
              <a:t>14 huyện, thị xã, thành phố: 4 thành phố, 2 thị xã, 2 huyện đảo và 6 huyện miền núi, đồng bằng, 2 huyện </a:t>
            </a:r>
            <a:r>
              <a:rPr lang="vi-VN" sz="2500" smtClean="0"/>
              <a:t>đảo</a:t>
            </a:r>
            <a:endParaRPr lang="en-SG" sz="2500" smtClean="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255470" y="836712"/>
            <a:ext cx="5888530" cy="5760640"/>
          </a:xfrm>
        </p:spPr>
      </p:pic>
      <p:sp>
        <p:nvSpPr>
          <p:cNvPr id="8" name="Slide Number Placeholder 7"/>
          <p:cNvSpPr>
            <a:spLocks noGrp="1"/>
          </p:cNvSpPr>
          <p:nvPr>
            <p:ph type="sldNum" sz="quarter" idx="12"/>
          </p:nvPr>
        </p:nvSpPr>
        <p:spPr/>
        <p:txBody>
          <a:bodyPr/>
          <a:lstStyle/>
          <a:p>
            <a:fld id="{987DB857-EA4D-4D92-90E1-191A65F287F1}" type="slidenum">
              <a:rPr lang="en-SG" smtClean="0"/>
              <a:t>3</a:t>
            </a:fld>
            <a:endParaRPr lang="en-SG"/>
          </a:p>
        </p:txBody>
      </p:sp>
    </p:spTree>
    <p:extLst>
      <p:ext uri="{BB962C8B-B14F-4D97-AF65-F5344CB8AC3E}">
        <p14:creationId xmlns:p14="http://schemas.microsoft.com/office/powerpoint/2010/main" val="131119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a:xfrm>
            <a:off x="179512" y="836712"/>
            <a:ext cx="3528392" cy="5832648"/>
          </a:xfrm>
        </p:spPr>
        <p:txBody>
          <a:bodyPr>
            <a:noAutofit/>
          </a:bodyPr>
          <a:lstStyle/>
          <a:p>
            <a:r>
              <a:rPr lang="nl-NL" sz="2200" smtClean="0"/>
              <a:t>- Phần </a:t>
            </a:r>
            <a:r>
              <a:rPr lang="nl-NL" sz="2200"/>
              <a:t>đất liền: Phía Bắc giáp với tỉnh Quảng Tây (Trung Quốc) với chiều dài 132,8km; phía tây bắc, tây và nam giáp với các tỉnh Lạng Sơn (58 km), Bắc Giang (71 km), Hải Dương (50 km), Hải Phòng (78 km); phía đông giáp với Biển Đông với đường bờ biển dài 250 km.</a:t>
            </a:r>
            <a:endParaRPr lang="en-SG" sz="2200"/>
          </a:p>
          <a:p>
            <a:r>
              <a:rPr lang="nl-NL" sz="2200" smtClean="0"/>
              <a:t>- Phần </a:t>
            </a:r>
            <a:r>
              <a:rPr lang="nl-NL" sz="2200"/>
              <a:t>biển: Vùng biển Quảng Ninh rộng với gần 3000 hòn đảo, có Vịnh Hạ Long được tổ chức UNESCO hai lần công nhận là di sản thiên nhiên Thế giới và Di sản thế giới về giá trị địa chất – địa mạo.</a:t>
            </a:r>
            <a:endParaRPr lang="en-SG" sz="2200"/>
          </a:p>
          <a:p>
            <a:endParaRPr lang="en-SG" sz="220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000078" y="764704"/>
            <a:ext cx="5111750" cy="5832648"/>
          </a:xfrm>
        </p:spPr>
      </p:pic>
      <p:sp>
        <p:nvSpPr>
          <p:cNvPr id="8" name="Slide Number Placeholder 7"/>
          <p:cNvSpPr>
            <a:spLocks noGrp="1"/>
          </p:cNvSpPr>
          <p:nvPr>
            <p:ph type="sldNum" sz="quarter" idx="12"/>
          </p:nvPr>
        </p:nvSpPr>
        <p:spPr/>
        <p:txBody>
          <a:bodyPr/>
          <a:lstStyle/>
          <a:p>
            <a:fld id="{987DB857-EA4D-4D92-90E1-191A65F287F1}" type="slidenum">
              <a:rPr lang="en-SG" smtClean="0"/>
              <a:t>4</a:t>
            </a:fld>
            <a:endParaRPr lang="en-SG"/>
          </a:p>
        </p:txBody>
      </p:sp>
      <p:sp>
        <p:nvSpPr>
          <p:cNvPr id="9" name="Title 1"/>
          <p:cNvSpPr>
            <a:spLocks noGrp="1"/>
          </p:cNvSpPr>
          <p:nvPr>
            <p:ph type="title"/>
          </p:nvPr>
        </p:nvSpPr>
        <p:spPr>
          <a:xfrm>
            <a:off x="181744" y="188640"/>
            <a:ext cx="3814192" cy="504056"/>
          </a:xfrm>
        </p:spPr>
        <p:txBody>
          <a:bodyPr/>
          <a:lstStyle/>
          <a:p>
            <a:r>
              <a:rPr lang="vi-VN" b="1">
                <a:solidFill>
                  <a:srgbClr val="FF0000"/>
                </a:solidFill>
              </a:rPr>
              <a:t>I. Vị trí địa lí lãnh thổ</a:t>
            </a:r>
            <a:endParaRPr lang="en-SG" b="1">
              <a:solidFill>
                <a:srgbClr val="FF0000"/>
              </a:solidFill>
            </a:endParaRPr>
          </a:p>
        </p:txBody>
      </p:sp>
    </p:spTree>
    <p:extLst>
      <p:ext uri="{BB962C8B-B14F-4D97-AF65-F5344CB8AC3E}">
        <p14:creationId xmlns:p14="http://schemas.microsoft.com/office/powerpoint/2010/main" val="203959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7504" y="836712"/>
            <a:ext cx="8712968" cy="432048"/>
          </a:xfrm>
        </p:spPr>
        <p:txBody>
          <a:bodyPr>
            <a:noAutofit/>
          </a:bodyPr>
          <a:lstStyle/>
          <a:p>
            <a:r>
              <a:rPr lang="en-SG" sz="3200">
                <a:solidFill>
                  <a:srgbClr val="FF0000"/>
                </a:solidFill>
              </a:rPr>
              <a:t>II. Điều kiện tự nhiên và </a:t>
            </a:r>
            <a:r>
              <a:rPr lang="en-SG" sz="3200" smtClean="0">
                <a:solidFill>
                  <a:srgbClr val="FF0000"/>
                </a:solidFill>
              </a:rPr>
              <a:t>tài</a:t>
            </a:r>
            <a:r>
              <a:rPr lang="vi-VN" sz="3200" smtClean="0">
                <a:solidFill>
                  <a:srgbClr val="FF0000"/>
                </a:solidFill>
              </a:rPr>
              <a:t> </a:t>
            </a:r>
            <a:r>
              <a:rPr lang="en-SG" sz="3200" smtClean="0">
                <a:solidFill>
                  <a:srgbClr val="FF0000"/>
                </a:solidFill>
              </a:rPr>
              <a:t>nguyên </a:t>
            </a:r>
            <a:r>
              <a:rPr lang="en-SG" sz="3200">
                <a:solidFill>
                  <a:srgbClr val="FF0000"/>
                </a:solidFill>
              </a:rPr>
              <a:t>thiên nhiên</a:t>
            </a:r>
          </a:p>
        </p:txBody>
      </p:sp>
      <p:sp>
        <p:nvSpPr>
          <p:cNvPr id="8" name="Content Placeholder 7"/>
          <p:cNvSpPr>
            <a:spLocks noGrp="1"/>
          </p:cNvSpPr>
          <p:nvPr>
            <p:ph sz="half" idx="1"/>
          </p:nvPr>
        </p:nvSpPr>
        <p:spPr>
          <a:xfrm>
            <a:off x="251520" y="1484784"/>
            <a:ext cx="4038600" cy="5040560"/>
          </a:xfrm>
        </p:spPr>
        <p:txBody>
          <a:bodyPr>
            <a:normAutofit fontScale="92500" lnSpcReduction="10000"/>
          </a:bodyPr>
          <a:lstStyle/>
          <a:p>
            <a:pPr marL="0" indent="0">
              <a:lnSpc>
                <a:spcPct val="140000"/>
              </a:lnSpc>
              <a:buNone/>
            </a:pPr>
            <a:r>
              <a:rPr lang="nl-NL" b="1"/>
              <a:t>1. Địa hình</a:t>
            </a:r>
            <a:endParaRPr lang="en-SG"/>
          </a:p>
          <a:p>
            <a:pPr>
              <a:lnSpc>
                <a:spcPct val="140000"/>
              </a:lnSpc>
              <a:buFont typeface="Wingdings" pitchFamily="2" charset="2"/>
              <a:buChar char="Ø"/>
            </a:pPr>
            <a:r>
              <a:rPr lang="nl-NL"/>
              <a:t>a. Vùng núi: chủ yếu đồi núi thấp, cánh cung Đông Triều chạy theo hướng tây - đông ở phía nam, hướng đông bắc – tây nam ở phía bắc.</a:t>
            </a:r>
            <a:endParaRPr lang="en-SG"/>
          </a:p>
          <a:p>
            <a:pPr>
              <a:lnSpc>
                <a:spcPct val="140000"/>
              </a:lnSpc>
              <a:buFont typeface="Wingdings" pitchFamily="2" charset="2"/>
              <a:buChar char="Ø"/>
            </a:pPr>
            <a:r>
              <a:rPr lang="nl-NL"/>
              <a:t>b. Vùng đồi duyên hải: là những thềm biển cũ, cao từ 25- 50m chạy dọc ven biển từ Cẩm Phả- TP Móng Cái.</a:t>
            </a:r>
            <a:endParaRPr lang="en-SG"/>
          </a:p>
          <a:p>
            <a:endParaRPr lang="en-SG"/>
          </a:p>
        </p:txBody>
      </p:sp>
      <p:sp>
        <p:nvSpPr>
          <p:cNvPr id="9" name="Content Placeholder 8"/>
          <p:cNvSpPr>
            <a:spLocks noGrp="1"/>
          </p:cNvSpPr>
          <p:nvPr>
            <p:ph sz="half" idx="2"/>
          </p:nvPr>
        </p:nvSpPr>
        <p:spPr>
          <a:xfrm>
            <a:off x="4499992" y="1844824"/>
            <a:ext cx="4392488" cy="4968552"/>
          </a:xfrm>
        </p:spPr>
        <p:txBody>
          <a:bodyPr>
            <a:normAutofit fontScale="92500" lnSpcReduction="10000"/>
          </a:bodyPr>
          <a:lstStyle/>
          <a:p>
            <a:pPr>
              <a:lnSpc>
                <a:spcPct val="120000"/>
              </a:lnSpc>
              <a:buFont typeface="Wingdings" pitchFamily="2" charset="2"/>
              <a:buChar char="Ø"/>
            </a:pPr>
            <a:r>
              <a:rPr lang="nl-NL"/>
              <a:t>c. Vùng đồng bằng ven biển: chiếm tỉ lệ nhỏ, gồm: đồng bằng ven biển và đồng bằng Đông Triều, Uông Bí, Quảng Yên.</a:t>
            </a:r>
            <a:endParaRPr lang="en-SG"/>
          </a:p>
          <a:p>
            <a:pPr>
              <a:lnSpc>
                <a:spcPct val="120000"/>
              </a:lnSpc>
              <a:buFont typeface="Wingdings" pitchFamily="2" charset="2"/>
              <a:buChar char="Ø"/>
            </a:pPr>
            <a:r>
              <a:rPr lang="nl-NL"/>
              <a:t>d. Địa hình ven biển: đường bờ biển bị chia cắt mạnh bởi đồi núi lan ra sát biển.</a:t>
            </a:r>
            <a:endParaRPr lang="en-SG"/>
          </a:p>
          <a:p>
            <a:pPr marL="0" indent="0">
              <a:lnSpc>
                <a:spcPct val="120000"/>
              </a:lnSpc>
              <a:buNone/>
            </a:pPr>
            <a:r>
              <a:rPr lang="nl-NL"/>
              <a:t>Quảng Ninh có địa hình đa dạng là cơ sở để phát triển nền kinh tế đa ngành.</a:t>
            </a:r>
            <a:endParaRPr lang="en-SG"/>
          </a:p>
          <a:p>
            <a:pPr>
              <a:lnSpc>
                <a:spcPct val="120000"/>
              </a:lnSpc>
            </a:pPr>
            <a:endParaRPr lang="en-SG"/>
          </a:p>
        </p:txBody>
      </p:sp>
      <p:sp>
        <p:nvSpPr>
          <p:cNvPr id="5" name="Date Placeholder 4"/>
          <p:cNvSpPr>
            <a:spLocks noGrp="1"/>
          </p:cNvSpPr>
          <p:nvPr>
            <p:ph type="dt" sz="half" idx="10"/>
          </p:nvPr>
        </p:nvSpPr>
        <p:spPr/>
        <p:txBody>
          <a:bodyPr/>
          <a:lstStyle/>
          <a:p>
            <a:fld id="{BE68486B-D317-42AC-B4FD-9B74AD7FDB6C}" type="datetime1">
              <a:rPr lang="en-SG" smtClean="0"/>
              <a:t>8/1/2017</a:t>
            </a:fld>
            <a:endParaRPr lang="en-SG"/>
          </a:p>
        </p:txBody>
      </p:sp>
      <p:sp>
        <p:nvSpPr>
          <p:cNvPr id="6" name="Slide Number Placeholder 5"/>
          <p:cNvSpPr>
            <a:spLocks noGrp="1"/>
          </p:cNvSpPr>
          <p:nvPr>
            <p:ph type="sldNum" sz="quarter" idx="12"/>
          </p:nvPr>
        </p:nvSpPr>
        <p:spPr/>
        <p:txBody>
          <a:bodyPr/>
          <a:lstStyle/>
          <a:p>
            <a:fld id="{987DB857-EA4D-4D92-90E1-191A65F287F1}" type="slidenum">
              <a:rPr lang="en-SG" smtClean="0"/>
              <a:t>5</a:t>
            </a:fld>
            <a:endParaRPr lang="en-SG"/>
          </a:p>
        </p:txBody>
      </p:sp>
    </p:spTree>
    <p:extLst>
      <p:ext uri="{BB962C8B-B14F-4D97-AF65-F5344CB8AC3E}">
        <p14:creationId xmlns:p14="http://schemas.microsoft.com/office/powerpoint/2010/main" val="224716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Effect transition="in" filter="fade">
                                      <p:cBhvr>
                                        <p:cTn id="42" dur="1000"/>
                                        <p:tgtEl>
                                          <p:spTgt spid="9">
                                            <p:txEl>
                                              <p:pRg st="2" end="2"/>
                                            </p:txEl>
                                          </p:spTgt>
                                        </p:tgtEl>
                                      </p:cBhvr>
                                    </p:animEffect>
                                    <p:anim calcmode="lin" valueType="num">
                                      <p:cBhvr>
                                        <p:cTn id="4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1176" y="186376"/>
            <a:ext cx="2314600" cy="650336"/>
          </a:xfrm>
        </p:spPr>
        <p:txBody>
          <a:bodyPr>
            <a:normAutofit/>
          </a:bodyPr>
          <a:lstStyle/>
          <a:p>
            <a:r>
              <a:rPr lang="nl-NL" sz="3600" b="1">
                <a:solidFill>
                  <a:srgbClr val="C00000"/>
                </a:solidFill>
                <a:latin typeface="+mn-lt"/>
                <a:ea typeface="+mn-ea"/>
                <a:cs typeface="+mn-cs"/>
              </a:rPr>
              <a:t>2. Khí hậu</a:t>
            </a:r>
            <a:endParaRPr lang="en-SG" sz="3600" b="1">
              <a:solidFill>
                <a:srgbClr val="C00000"/>
              </a:solidFill>
              <a:latin typeface="+mn-lt"/>
              <a:ea typeface="+mn-ea"/>
              <a:cs typeface="+mn-cs"/>
            </a:endParaRPr>
          </a:p>
        </p:txBody>
      </p:sp>
      <p:sp>
        <p:nvSpPr>
          <p:cNvPr id="8" name="Content Placeholder 7"/>
          <p:cNvSpPr>
            <a:spLocks noGrp="1"/>
          </p:cNvSpPr>
          <p:nvPr>
            <p:ph idx="1"/>
          </p:nvPr>
        </p:nvSpPr>
        <p:spPr>
          <a:xfrm>
            <a:off x="35496" y="908720"/>
            <a:ext cx="8856984" cy="5760640"/>
          </a:xfrm>
        </p:spPr>
        <p:txBody>
          <a:bodyPr>
            <a:normAutofit fontScale="92500"/>
          </a:bodyPr>
          <a:lstStyle/>
          <a:p>
            <a:r>
              <a:rPr lang="nl-NL"/>
              <a:t>Khí hậu nhiệt đới gió mùa: mùa hạ nóng ẩm, mưa nhiều; mùa đông lạnh kéo dài với nhiệt độ thấp, mưa ít. Nhiệt độ trung bình năm: &gt;21</a:t>
            </a:r>
            <a:r>
              <a:rPr lang="nl-NL" baseline="30000"/>
              <a:t>0</a:t>
            </a:r>
            <a:r>
              <a:rPr lang="nl-NL"/>
              <a:t>C (nhiệt độ trung bình tháng 1: &lt; 17</a:t>
            </a:r>
            <a:r>
              <a:rPr lang="nl-NL" baseline="30000"/>
              <a:t>0</a:t>
            </a:r>
            <a:r>
              <a:rPr lang="nl-NL"/>
              <a:t>C). Lượng mưa trung bình tương đối lớn, những nơi mưa nhiều ở sườn đông nam và sườn nam cánh cung Đông Triều lượng mưa lên tới 2400mm. Những vùng mưa ít lượng mưa khoảng 1400mm (sườn bắc cánh cung Đông Triều). Quảng Ninh chịu ảnh hưởng sâu sắc của chế độ gió mùa: gió mùa mùa hạ thổi từ tháng 5- 10, hướng đông nam gây mưa lớn; gió mùa mùa đông thổi từ tháng 11 đến tháng 4 năm sau hướng đông bắc gây thời tiết lạnh khô.</a:t>
            </a:r>
            <a:endParaRPr lang="en-SG"/>
          </a:p>
          <a:p>
            <a:r>
              <a:rPr lang="nl-NL"/>
              <a:t>Khí hậu thuận lợi phát triển cơ cấu cây trồng vật nuôi đa dạng, nông nghiệp có thể sản xuất được nhiều vụ. Tuy nhiên thời tiết hay có những diễn biến bất thường sương muối, sương giá, rét đậm, rét hại.. khó khăn cho các hoạt động sản xuất đặc biệt là sản xuất nông nghiệp</a:t>
            </a:r>
            <a:r>
              <a:rPr lang="nl-NL" smtClean="0"/>
              <a:t>.</a:t>
            </a:r>
            <a:endParaRPr lang="en-SG"/>
          </a:p>
        </p:txBody>
      </p:sp>
      <p:sp>
        <p:nvSpPr>
          <p:cNvPr id="5" name="Date Placeholder 4"/>
          <p:cNvSpPr>
            <a:spLocks noGrp="1"/>
          </p:cNvSpPr>
          <p:nvPr>
            <p:ph type="dt" sz="half" idx="10"/>
          </p:nvPr>
        </p:nvSpPr>
        <p:spPr/>
        <p:txBody>
          <a:bodyPr/>
          <a:lstStyle/>
          <a:p>
            <a:fld id="{72823997-C656-4D7D-82EB-FC1591499D66}" type="datetime1">
              <a:rPr lang="en-SG" smtClean="0"/>
              <a:t>8/1/2017</a:t>
            </a:fld>
            <a:endParaRPr lang="en-SG"/>
          </a:p>
        </p:txBody>
      </p:sp>
      <p:sp>
        <p:nvSpPr>
          <p:cNvPr id="6" name="Slide Number Placeholder 5"/>
          <p:cNvSpPr>
            <a:spLocks noGrp="1"/>
          </p:cNvSpPr>
          <p:nvPr>
            <p:ph type="sldNum" sz="quarter" idx="12"/>
          </p:nvPr>
        </p:nvSpPr>
        <p:spPr/>
        <p:txBody>
          <a:bodyPr/>
          <a:lstStyle/>
          <a:p>
            <a:fld id="{987DB857-EA4D-4D92-90E1-191A65F287F1}" type="slidenum">
              <a:rPr lang="en-SG" smtClean="0"/>
              <a:t>6</a:t>
            </a:fld>
            <a:endParaRPr lang="en-SG"/>
          </a:p>
        </p:txBody>
      </p:sp>
    </p:spTree>
    <p:extLst>
      <p:ext uri="{BB962C8B-B14F-4D97-AF65-F5344CB8AC3E}">
        <p14:creationId xmlns:p14="http://schemas.microsoft.com/office/powerpoint/2010/main" val="10810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4536504" cy="749386"/>
          </a:xfrm>
        </p:spPr>
        <p:txBody>
          <a:bodyPr>
            <a:normAutofit fontScale="90000"/>
          </a:bodyPr>
          <a:lstStyle/>
          <a:p>
            <a:r>
              <a:rPr lang="nl-NL" sz="3600" b="1">
                <a:solidFill>
                  <a:srgbClr val="C00000"/>
                </a:solidFill>
              </a:rPr>
              <a:t>3. Sông ngòi, hồ đầm</a:t>
            </a:r>
            <a:endParaRPr lang="en-SG" sz="3600">
              <a:solidFill>
                <a:srgbClr val="C00000"/>
              </a:solidFill>
            </a:endParaRPr>
          </a:p>
        </p:txBody>
      </p:sp>
      <p:sp>
        <p:nvSpPr>
          <p:cNvPr id="3" name="Content Placeholder 2"/>
          <p:cNvSpPr>
            <a:spLocks noGrp="1"/>
          </p:cNvSpPr>
          <p:nvPr>
            <p:ph idx="1"/>
          </p:nvPr>
        </p:nvSpPr>
        <p:spPr>
          <a:xfrm>
            <a:off x="251520" y="1124744"/>
            <a:ext cx="8352928" cy="5184576"/>
          </a:xfrm>
        </p:spPr>
        <p:txBody>
          <a:bodyPr>
            <a:noAutofit/>
          </a:bodyPr>
          <a:lstStyle/>
          <a:p>
            <a:r>
              <a:rPr lang="nl-NL" sz="3200"/>
              <a:t>Chủ yếu là sông nhỏ, ngắn, dốc, khả năng điều tiết nước yếu và chịu ảnh hưởng mạnh của thuỷ triều. Quảng Ninh có đến 300 con sông, suối có chiều dài trên 10 km, trong đó có 4 con sông lớn (hạ lưu sông Thái Bình, sông Ba Chẽ, sông Tiên Yên, sông Ka Long và gần 30 hồ, đập Hồ Yên Lập (Hoành Bồ, Hạ Long), Hồ Chúc Bài Sơn (Hải Hà), Hồ Quất Đông (Móng Cái), Hồ Khe Táu (Tiên Yên</a:t>
            </a:r>
            <a:r>
              <a:rPr lang="nl-NL" sz="3200" smtClean="0"/>
              <a:t>)... Sông</a:t>
            </a:r>
            <a:r>
              <a:rPr lang="nl-NL" sz="3200"/>
              <a:t>, hồ, đập có giá trị lớn trong sản xuất nông nghiệp và sinh hoạt.</a:t>
            </a:r>
            <a:endParaRPr lang="en-SG" sz="3200"/>
          </a:p>
          <a:p>
            <a:endParaRPr lang="en-SG" sz="3200"/>
          </a:p>
          <a:p>
            <a:endParaRPr lang="en-SG" sz="3200"/>
          </a:p>
        </p:txBody>
      </p:sp>
      <p:sp>
        <p:nvSpPr>
          <p:cNvPr id="4" name="Date Placeholder 3"/>
          <p:cNvSpPr>
            <a:spLocks noGrp="1"/>
          </p:cNvSpPr>
          <p:nvPr>
            <p:ph type="dt" sz="half" idx="10"/>
          </p:nvPr>
        </p:nvSpPr>
        <p:spPr/>
        <p:txBody>
          <a:bodyPr/>
          <a:lstStyle/>
          <a:p>
            <a:fld id="{306BCB3E-7DF7-4AFE-A7C1-CD17D8594A8D}" type="datetime1">
              <a:rPr lang="en-SG" smtClean="0"/>
              <a:t>8/1/2017</a:t>
            </a:fld>
            <a:endParaRPr lang="en-SG"/>
          </a:p>
        </p:txBody>
      </p:sp>
      <p:sp>
        <p:nvSpPr>
          <p:cNvPr id="5" name="Slide Number Placeholder 4"/>
          <p:cNvSpPr>
            <a:spLocks noGrp="1"/>
          </p:cNvSpPr>
          <p:nvPr>
            <p:ph type="sldNum" sz="quarter" idx="12"/>
          </p:nvPr>
        </p:nvSpPr>
        <p:spPr/>
        <p:txBody>
          <a:bodyPr/>
          <a:lstStyle/>
          <a:p>
            <a:fld id="{987DB857-EA4D-4D92-90E1-191A65F287F1}" type="slidenum">
              <a:rPr lang="en-SG" smtClean="0"/>
              <a:t>7</a:t>
            </a:fld>
            <a:endParaRPr lang="en-SG"/>
          </a:p>
        </p:txBody>
      </p:sp>
      <p:pic>
        <p:nvPicPr>
          <p:cNvPr id="6" name="Picture 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08913" y="-26988"/>
            <a:ext cx="1371600" cy="129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V="1">
            <a:off x="7850188"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H="1">
            <a:off x="-30162" y="44450"/>
            <a:ext cx="1371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24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3224" y="474408"/>
            <a:ext cx="3250704" cy="794352"/>
          </a:xfrm>
        </p:spPr>
        <p:txBody>
          <a:bodyPr>
            <a:normAutofit/>
          </a:bodyPr>
          <a:lstStyle/>
          <a:p>
            <a:r>
              <a:rPr lang="nl-NL" sz="3600" b="1">
                <a:solidFill>
                  <a:srgbClr val="C00000"/>
                </a:solidFill>
              </a:rPr>
              <a:t>4. Đất </a:t>
            </a:r>
            <a:r>
              <a:rPr lang="nl-NL" sz="3600" b="1" smtClean="0">
                <a:solidFill>
                  <a:srgbClr val="C00000"/>
                </a:solidFill>
              </a:rPr>
              <a:t>đai</a:t>
            </a:r>
            <a:endParaRPr lang="en-SG" sz="3600">
              <a:solidFill>
                <a:srgbClr val="C00000"/>
              </a:solidFill>
            </a:endParaRPr>
          </a:p>
        </p:txBody>
      </p:sp>
      <p:sp>
        <p:nvSpPr>
          <p:cNvPr id="7" name="Content Placeholder 6"/>
          <p:cNvSpPr>
            <a:spLocks noGrp="1"/>
          </p:cNvSpPr>
          <p:nvPr>
            <p:ph sz="half" idx="1"/>
          </p:nvPr>
        </p:nvSpPr>
        <p:spPr>
          <a:xfrm>
            <a:off x="179512" y="1376363"/>
            <a:ext cx="4316288" cy="4978562"/>
          </a:xfrm>
        </p:spPr>
        <p:txBody>
          <a:bodyPr>
            <a:normAutofit/>
          </a:bodyPr>
          <a:lstStyle/>
          <a:p>
            <a:pPr>
              <a:lnSpc>
                <a:spcPct val="150000"/>
              </a:lnSpc>
            </a:pPr>
            <a:r>
              <a:rPr lang="nl-NL"/>
              <a:t>Quảng Ninh có nhiều loại đất: đất feralit vàng đỏ có mùn trên núi, đất feralit vàng đỏ trên vùng đồi núi thấp, đất phù sa, đất mặn ven biển, đất cát và cồn cát ven biển, đất vùng đồi núi đá vôi ở các đảo, quần đảo. </a:t>
            </a:r>
            <a:endParaRPr lang="en-SG"/>
          </a:p>
          <a:p>
            <a:endParaRPr lang="en-SG"/>
          </a:p>
        </p:txBody>
      </p:sp>
      <p:sp>
        <p:nvSpPr>
          <p:cNvPr id="8" name="Content Placeholder 7"/>
          <p:cNvSpPr>
            <a:spLocks noGrp="1"/>
          </p:cNvSpPr>
          <p:nvPr>
            <p:ph sz="half" idx="2"/>
          </p:nvPr>
        </p:nvSpPr>
        <p:spPr>
          <a:xfrm>
            <a:off x="4716016" y="1700808"/>
            <a:ext cx="4172272" cy="4579845"/>
          </a:xfrm>
        </p:spPr>
        <p:txBody>
          <a:bodyPr>
            <a:normAutofit/>
          </a:bodyPr>
          <a:lstStyle/>
          <a:p>
            <a:pPr>
              <a:lnSpc>
                <a:spcPct val="160000"/>
              </a:lnSpc>
            </a:pPr>
            <a:r>
              <a:rPr lang="nl-NL" smtClean="0"/>
              <a:t>Thực </a:t>
            </a:r>
            <a:r>
              <a:rPr lang="nl-NL"/>
              <a:t>vật: chủ yếu là rừng thứ sinh và rừng trồng. </a:t>
            </a:r>
            <a:r>
              <a:rPr lang="en-US"/>
              <a:t>Độ che phủ rừng là 43%.</a:t>
            </a:r>
            <a:endParaRPr lang="en-SG"/>
          </a:p>
          <a:p>
            <a:pPr>
              <a:lnSpc>
                <a:spcPct val="160000"/>
              </a:lnSpc>
            </a:pPr>
            <a:r>
              <a:rPr lang="en-US" smtClean="0"/>
              <a:t>Động </a:t>
            </a:r>
            <a:r>
              <a:rPr lang="en-US"/>
              <a:t>vật: phong phú gồm: Động vật rừng, động vật biển.</a:t>
            </a:r>
            <a:endParaRPr lang="en-SG"/>
          </a:p>
        </p:txBody>
      </p:sp>
      <p:sp>
        <p:nvSpPr>
          <p:cNvPr id="4" name="Date Placeholder 3"/>
          <p:cNvSpPr>
            <a:spLocks noGrp="1"/>
          </p:cNvSpPr>
          <p:nvPr>
            <p:ph type="dt" sz="half" idx="10"/>
          </p:nvPr>
        </p:nvSpPr>
        <p:spPr/>
        <p:txBody>
          <a:bodyPr/>
          <a:lstStyle/>
          <a:p>
            <a:fld id="{306BCB3E-7DF7-4AFE-A7C1-CD17D8594A8D}" type="datetime1">
              <a:rPr lang="en-SG" smtClean="0"/>
              <a:t>8/1/2017</a:t>
            </a:fld>
            <a:endParaRPr lang="en-SG"/>
          </a:p>
        </p:txBody>
      </p:sp>
      <p:sp>
        <p:nvSpPr>
          <p:cNvPr id="5" name="Slide Number Placeholder 4"/>
          <p:cNvSpPr>
            <a:spLocks noGrp="1"/>
          </p:cNvSpPr>
          <p:nvPr>
            <p:ph type="sldNum" sz="quarter" idx="12"/>
          </p:nvPr>
        </p:nvSpPr>
        <p:spPr/>
        <p:txBody>
          <a:bodyPr/>
          <a:lstStyle/>
          <a:p>
            <a:fld id="{987DB857-EA4D-4D92-90E1-191A65F287F1}" type="slidenum">
              <a:rPr lang="en-SG" smtClean="0"/>
              <a:t>8</a:t>
            </a:fld>
            <a:endParaRPr lang="en-SG"/>
          </a:p>
        </p:txBody>
      </p:sp>
      <p:sp>
        <p:nvSpPr>
          <p:cNvPr id="9" name="Title 5"/>
          <p:cNvSpPr txBox="1">
            <a:spLocks/>
          </p:cNvSpPr>
          <p:nvPr/>
        </p:nvSpPr>
        <p:spPr>
          <a:xfrm>
            <a:off x="4644008" y="404664"/>
            <a:ext cx="4042792" cy="115439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n-SG"/>
          </a:p>
        </p:txBody>
      </p:sp>
      <p:sp>
        <p:nvSpPr>
          <p:cNvPr id="10" name="Title 5"/>
          <p:cNvSpPr txBox="1">
            <a:spLocks/>
          </p:cNvSpPr>
          <p:nvPr/>
        </p:nvSpPr>
        <p:spPr>
          <a:xfrm>
            <a:off x="4932040" y="548680"/>
            <a:ext cx="3384376" cy="79435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nl-NL" sz="3600" b="1">
                <a:solidFill>
                  <a:srgbClr val="C00000"/>
                </a:solidFill>
              </a:rPr>
              <a:t>5. Sinh </a:t>
            </a:r>
            <a:r>
              <a:rPr lang="nl-NL" sz="3600" b="1" smtClean="0">
                <a:solidFill>
                  <a:srgbClr val="C00000"/>
                </a:solidFill>
              </a:rPr>
              <a:t>vật</a:t>
            </a:r>
            <a:endParaRPr lang="en-SG" sz="3600">
              <a:solidFill>
                <a:srgbClr val="C00000"/>
              </a:solidFill>
            </a:endParaRPr>
          </a:p>
        </p:txBody>
      </p:sp>
      <p:pic>
        <p:nvPicPr>
          <p:cNvPr id="11" name="Picture 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808913" y="-26988"/>
            <a:ext cx="1371600" cy="129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V="1">
            <a:off x="7850188"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H="1">
            <a:off x="-30162" y="44450"/>
            <a:ext cx="1371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2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44" y="116632"/>
            <a:ext cx="3960440" cy="650336"/>
          </a:xfrm>
        </p:spPr>
        <p:txBody>
          <a:bodyPr>
            <a:noAutofit/>
          </a:bodyPr>
          <a:lstStyle/>
          <a:p>
            <a:r>
              <a:rPr lang="en-US" sz="3600" b="1">
                <a:solidFill>
                  <a:srgbClr val="C00000"/>
                </a:solidFill>
              </a:rPr>
              <a:t>6. Khoáng </a:t>
            </a:r>
            <a:r>
              <a:rPr lang="en-US" sz="3600" b="1" smtClean="0">
                <a:solidFill>
                  <a:srgbClr val="C00000"/>
                </a:solidFill>
              </a:rPr>
              <a:t>sản</a:t>
            </a:r>
            <a:endParaRPr lang="en-SG" sz="3600">
              <a:solidFill>
                <a:srgbClr val="C00000"/>
              </a:solidFill>
            </a:endParaRPr>
          </a:p>
        </p:txBody>
      </p:sp>
      <p:sp>
        <p:nvSpPr>
          <p:cNvPr id="3" name="Content Placeholder 2"/>
          <p:cNvSpPr>
            <a:spLocks noGrp="1"/>
          </p:cNvSpPr>
          <p:nvPr>
            <p:ph idx="1"/>
          </p:nvPr>
        </p:nvSpPr>
        <p:spPr>
          <a:xfrm>
            <a:off x="107504" y="980728"/>
            <a:ext cx="4752528" cy="3312368"/>
          </a:xfrm>
        </p:spPr>
        <p:txBody>
          <a:bodyPr>
            <a:noAutofit/>
          </a:bodyPr>
          <a:lstStyle/>
          <a:p>
            <a:pPr marL="0" indent="0">
              <a:buNone/>
            </a:pPr>
            <a:r>
              <a:rPr lang="en-US"/>
              <a:t>Quảng Ninh là một trong những tỉnh có tài nguyên khoáng sản đa dạng và có tiềm năng lớn để phát triển kinh tế. Tài nguyên khoáng sản là cơ sở để phát triển một số ngành công nghiệp quan trọng: khai thác than, nhiệt điện, sản xuất vật liệu xây dựng</a:t>
            </a:r>
            <a:r>
              <a:rPr lang="en-US" smtClean="0"/>
              <a:t>...</a:t>
            </a:r>
            <a:endParaRPr lang="en-SG"/>
          </a:p>
        </p:txBody>
      </p:sp>
      <p:sp>
        <p:nvSpPr>
          <p:cNvPr id="5" name="Slide Number Placeholder 4"/>
          <p:cNvSpPr>
            <a:spLocks noGrp="1"/>
          </p:cNvSpPr>
          <p:nvPr>
            <p:ph type="sldNum" sz="quarter" idx="12"/>
          </p:nvPr>
        </p:nvSpPr>
        <p:spPr/>
        <p:txBody>
          <a:bodyPr/>
          <a:lstStyle/>
          <a:p>
            <a:fld id="{987DB857-EA4D-4D92-90E1-191A65F287F1}" type="slidenum">
              <a:rPr lang="en-SG" smtClean="0"/>
              <a:t>9</a:t>
            </a:fld>
            <a:endParaRPr lang="en-SG"/>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836712"/>
            <a:ext cx="4067944" cy="331236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179512" y="4293096"/>
            <a:ext cx="8748464" cy="2448272"/>
          </a:xfrm>
          <a:prstGeom prst="rect">
            <a:avLst/>
          </a:prstGeom>
        </p:spPr>
        <p:txBody>
          <a:bodyPr vert="horz">
            <a:normAutofit/>
          </a:bodyPr>
          <a:lstStyle>
            <a:lvl1pPr marL="274320" indent="-274320" algn="just" rtl="0" eaLnBrk="1" latinLnBrk="0" hangingPunct="1">
              <a:spcBef>
                <a:spcPct val="20000"/>
              </a:spcBef>
              <a:buClr>
                <a:schemeClr val="accent3"/>
              </a:buClr>
              <a:buSzPct val="95000"/>
              <a:buFont typeface="Wingdings 2"/>
              <a:buChar char=""/>
              <a:defRPr kumimoji="0" sz="2600" kern="1200">
                <a:solidFill>
                  <a:srgbClr val="0000FF"/>
                </a:solidFill>
                <a:latin typeface="+mn-lt"/>
                <a:ea typeface="+mn-ea"/>
                <a:cs typeface="+mn-cs"/>
              </a:defRPr>
            </a:lvl1pPr>
            <a:lvl2pPr marL="640080" indent="-246888" algn="just"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2700" smtClean="0"/>
              <a:t>- Khoáng sản năng lượng: than đá, đá dầu. Than đá có trữ lượng khoảng 3,5 tỉ tấn, chiếm 90% trữ lượng than đá của cả nước.</a:t>
            </a:r>
            <a:endParaRPr lang="en-SG" sz="2700" smtClean="0"/>
          </a:p>
          <a:p>
            <a:pPr marL="0" indent="0">
              <a:buNone/>
            </a:pPr>
            <a:r>
              <a:rPr lang="en-US" sz="2700" smtClean="0"/>
              <a:t>- Khoáng sản kim loại: Sắt, đồng, chì, kẽm...</a:t>
            </a:r>
            <a:endParaRPr lang="en-SG" sz="2700" smtClean="0"/>
          </a:p>
          <a:p>
            <a:pPr marL="0" indent="0">
              <a:buNone/>
            </a:pPr>
            <a:r>
              <a:rPr lang="en-US" sz="2700" smtClean="0"/>
              <a:t>- Vật liệu xây dựng: Đá vôi, sét cao lanh, cát thuỷ tinh...</a:t>
            </a:r>
            <a:endParaRPr lang="en-SG" sz="2700"/>
          </a:p>
        </p:txBody>
      </p:sp>
    </p:spTree>
    <p:extLst>
      <p:ext uri="{BB962C8B-B14F-4D97-AF65-F5344CB8AC3E}">
        <p14:creationId xmlns:p14="http://schemas.microsoft.com/office/powerpoint/2010/main" val="206958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166</TotalTime>
  <Words>2427</Words>
  <Application>Microsoft Office PowerPoint</Application>
  <PresentationFormat>On-screen Show (4:3)</PresentationFormat>
  <Paragraphs>174</Paragraphs>
  <Slides>23</Slides>
  <Notes>19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PowerPoint Presentation</vt:lpstr>
      <vt:lpstr>PowerPoint Presentation</vt:lpstr>
      <vt:lpstr>I. Vị trí địa lí lãnh thổ</vt:lpstr>
      <vt:lpstr>I. Vị trí địa lí lãnh thổ</vt:lpstr>
      <vt:lpstr>II. Điều kiện tự nhiên và tài nguyên thiên nhiên</vt:lpstr>
      <vt:lpstr>2. Khí hậu</vt:lpstr>
      <vt:lpstr>3. Sông ngòi, hồ đầm</vt:lpstr>
      <vt:lpstr>4. Đất đai</vt:lpstr>
      <vt:lpstr>6. Khoáng sản</vt:lpstr>
      <vt:lpstr>7. Tài nguyên biển và du lịch</vt:lpstr>
      <vt:lpstr>III. Dân cư lao động</vt:lpstr>
      <vt:lpstr>III. Dân cư lao động</vt:lpstr>
      <vt:lpstr>III. Dân cư lao động</vt:lpstr>
      <vt:lpstr>IV. Kinh tế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KHÁI QUÁT ĐỊA LÍ TỈNH QUẢNG NINH</dc:title>
  <dc:creator>hp</dc:creator>
  <cp:lastModifiedBy>ComputerLongHải</cp:lastModifiedBy>
  <cp:revision>52</cp:revision>
  <dcterms:created xsi:type="dcterms:W3CDTF">2016-12-28T08:25:09Z</dcterms:created>
  <dcterms:modified xsi:type="dcterms:W3CDTF">2017-01-08T14:58:37Z</dcterms:modified>
</cp:coreProperties>
</file>